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6"/>
  </p:notesMasterIdLst>
  <p:sldIdLst>
    <p:sldId id="256" r:id="rId2"/>
    <p:sldId id="257" r:id="rId3"/>
    <p:sldId id="258" r:id="rId4"/>
    <p:sldId id="261" r:id="rId5"/>
    <p:sldId id="272" r:id="rId6"/>
    <p:sldId id="271" r:id="rId7"/>
    <p:sldId id="262" r:id="rId8"/>
    <p:sldId id="273" r:id="rId9"/>
    <p:sldId id="275" r:id="rId10"/>
    <p:sldId id="281" r:id="rId11"/>
    <p:sldId id="274" r:id="rId12"/>
    <p:sldId id="263" r:id="rId13"/>
    <p:sldId id="265" r:id="rId14"/>
    <p:sldId id="266" r:id="rId15"/>
    <p:sldId id="268" r:id="rId16"/>
    <p:sldId id="269" r:id="rId17"/>
    <p:sldId id="270" r:id="rId18"/>
    <p:sldId id="276" r:id="rId19"/>
    <p:sldId id="277" r:id="rId20"/>
    <p:sldId id="278" r:id="rId21"/>
    <p:sldId id="279" r:id="rId22"/>
    <p:sldId id="280" r:id="rId23"/>
    <p:sldId id="259" r:id="rId24"/>
    <p:sldId id="267"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40" autoAdjust="0"/>
    <p:restoredTop sz="94660"/>
  </p:normalViewPr>
  <p:slideViewPr>
    <p:cSldViewPr snapToGrid="0">
      <p:cViewPr varScale="1">
        <p:scale>
          <a:sx n="73" d="100"/>
          <a:sy n="73" d="100"/>
        </p:scale>
        <p:origin x="53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23CDCE-6AE3-4868-A6A7-DC9386A3CB32}" type="datetimeFigureOut">
              <a:rPr lang="en-US" smtClean="0"/>
              <a:t>5/30/2021</a:t>
            </a:fld>
            <a:endParaRPr lang="en-US"/>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FB89DC-2DD7-4BC4-870C-18A93307BF30}" type="slidenum">
              <a:rPr lang="en-US" smtClean="0"/>
              <a:t>‹#›</a:t>
            </a:fld>
            <a:endParaRPr lang="en-US"/>
          </a:p>
        </p:txBody>
      </p:sp>
    </p:spTree>
    <p:extLst>
      <p:ext uri="{BB962C8B-B14F-4D97-AF65-F5344CB8AC3E}">
        <p14:creationId xmlns:p14="http://schemas.microsoft.com/office/powerpoint/2010/main" val="300299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tr-TR"/>
              <a:t>Asıl başlık stilini düzenlemek için tıklayın</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11569B82-D436-4971-9035-AF4560DC1D64}" type="datetime1">
              <a:rPr lang="en-US" smtClean="0"/>
              <a:t>5/30/2021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7B21D29A-68AE-46DC-A2BC-946C328F5BDB}" type="datetime1">
              <a:rPr lang="en-US" smtClean="0"/>
              <a:t>5/30/2021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tr-TR"/>
              <a:t>Asıl başlık stilini düzenlemek için tıklayın</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4DD71A21-0F16-4EE3-B595-C6DE0399F27F}" type="datetime1">
              <a:rPr lang="en-US" smtClean="0"/>
              <a:t>5/30/2021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tr-TR"/>
              <a:t>Asıl metin stillerini düzenlemek için tıklayın</a:t>
            </a:r>
          </a:p>
        </p:txBody>
      </p:sp>
      <p:sp>
        <p:nvSpPr>
          <p:cNvPr id="5" name="Date Placeholder 4"/>
          <p:cNvSpPr>
            <a:spLocks noGrp="1"/>
          </p:cNvSpPr>
          <p:nvPr>
            <p:ph type="dt" sz="half" idx="10"/>
          </p:nvPr>
        </p:nvSpPr>
        <p:spPr/>
        <p:txBody>
          <a:bodyPr/>
          <a:lstStyle/>
          <a:p>
            <a:fld id="{8446EC69-26BE-45F0-BB66-818E5DB7E1ED}" type="datetime1">
              <a:rPr lang="en-US" smtClean="0"/>
              <a:t>5/30/2021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lıntı İsim Kartı">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tr-TR"/>
              <a:t>Asıl başlık stilini düzenlemek için tıklayın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tr-TR"/>
              <a:t>Asıl metin stillerini düzenlemek için tıklayın</a:t>
            </a:r>
          </a:p>
        </p:txBody>
      </p:sp>
      <p:sp>
        <p:nvSpPr>
          <p:cNvPr id="5" name="Date Placeholder 4"/>
          <p:cNvSpPr>
            <a:spLocks noGrp="1"/>
          </p:cNvSpPr>
          <p:nvPr>
            <p:ph type="dt" sz="half" idx="10"/>
          </p:nvPr>
        </p:nvSpPr>
        <p:spPr/>
        <p:txBody>
          <a:bodyPr/>
          <a:lstStyle/>
          <a:p>
            <a:fld id="{2A2F2A86-30FA-4E37-A8CF-30B38A2CC104}" type="datetime1">
              <a:rPr lang="en-US" smtClean="0"/>
              <a:t>5/30/2021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oğru veya Yanlış">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tr-TR"/>
              <a:t>Asıl başlık stilini düzenlemek için tıklayın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tr-TR"/>
              <a:t>Asıl metin stillerini düzenlemek için tıklayın</a:t>
            </a:r>
          </a:p>
        </p:txBody>
      </p:sp>
      <p:sp>
        <p:nvSpPr>
          <p:cNvPr id="5" name="Date Placeholder 4"/>
          <p:cNvSpPr>
            <a:spLocks noGrp="1"/>
          </p:cNvSpPr>
          <p:nvPr>
            <p:ph type="dt" sz="half" idx="10"/>
          </p:nvPr>
        </p:nvSpPr>
        <p:spPr/>
        <p:txBody>
          <a:bodyPr/>
          <a:lstStyle/>
          <a:p>
            <a:fld id="{FB8D07CC-1DEC-4BD5-8148-F528387EBB6B}" type="datetime1">
              <a:rPr lang="en-US" smtClean="0"/>
              <a:t>5/30/2021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4E48B82A-782D-40A2-9162-8D3CB9B4A046}" type="datetime1">
              <a:rPr lang="en-US" smtClean="0"/>
              <a:t>5/30/2021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3054518E-DA6C-4A77-B837-1DD00265882E}" type="datetime1">
              <a:rPr lang="en-US" smtClean="0"/>
              <a:t>5/30/2021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tr-TR"/>
              <a:t>Asıl başlık stilini düzenlemek için tıklayın</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AFE29EDF-218D-4E2C-9A13-DE1F873BD9F5}" type="datetime1">
              <a:rPr lang="en-US" smtClean="0"/>
              <a:t>5/30/2021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FAE3E3F1-DCC5-4608-B67F-0D58A7CCC12B}" type="datetime1">
              <a:rPr lang="en-US" smtClean="0"/>
              <a:t>5/30/2021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E0504325-DA4E-4610-964B-A327D29A7E33}" type="datetime1">
              <a:rPr lang="en-US" smtClean="0"/>
              <a:t>5/30/2021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A9B5BB0C-DBB9-423D-8E78-55EFB52B628C}" type="datetime1">
              <a:rPr lang="en-US" smtClean="0"/>
              <a:t>5/30/2021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6ADB6DB6-B633-4BFA-A3DC-C220FBB73565}" type="datetime1">
              <a:rPr lang="en-US" smtClean="0"/>
              <a:t>5/30/2021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0C5D2A-4C52-4E9A-9242-3EC9DCB4D234}" type="datetime1">
              <a:rPr lang="en-US" smtClean="0"/>
              <a:t>5/30/2021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tr-TR"/>
              <a:t>Asıl başlık stilini düzenlemek için tıklayın</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E13B3B7B-988C-47FF-A6DE-8CCFFEE8D75E}" type="datetime1">
              <a:rPr lang="en-US" smtClean="0"/>
              <a:t>5/30/2021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8A2103D3-6CA7-45AF-A2CC-94B170EBA5CB}" type="datetime1">
              <a:rPr lang="en-US" smtClean="0"/>
              <a:t>5/30/2021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EC7ECAB0-4377-48FF-9B33-884EB4FED13B}" type="datetime1">
              <a:rPr lang="en-US" smtClean="0"/>
              <a:t>5/30/2021</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hf hdr="0" ftr="0" dt="0"/>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youtube.com/bmdersleri" TargetMode="External"/><Relationship Id="rId5" Type="http://schemas.openxmlformats.org/officeDocument/2006/relationships/image" Target="../media/image3.png"/><Relationship Id="rId4" Type="http://schemas.openxmlformats.org/officeDocument/2006/relationships/hyperlink" Target="https://www.youtube.com/channel/UCIdYgV-XFjv9q0IHtzUTtQw"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youtube.com/bmdersleri" TargetMode="External"/><Relationship Id="rId5" Type="http://schemas.openxmlformats.org/officeDocument/2006/relationships/image" Target="../media/image3.png"/><Relationship Id="rId4" Type="http://schemas.openxmlformats.org/officeDocument/2006/relationships/hyperlink" Target="https://www.youtube.com/channel/UCIdYgV-XFjv9q0IHtzUTtQw"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www.baskent.edu.tr/" TargetMode="External"/><Relationship Id="rId3" Type="http://schemas.openxmlformats.org/officeDocument/2006/relationships/hyperlink" Target="http://www.mustafabektastepe.com/" TargetMode="External"/><Relationship Id="rId7" Type="http://schemas.openxmlformats.org/officeDocument/2006/relationships/hyperlink" Target="https://medium.com/gokhanyavas/" TargetMode="External"/><Relationship Id="rId12" Type="http://schemas.openxmlformats.org/officeDocument/2006/relationships/hyperlink" Target="http://youtube.com/bmdersleri" TargetMode="External"/><Relationship Id="rId2" Type="http://schemas.openxmlformats.org/officeDocument/2006/relationships/hyperlink" Target="http://www.yazilimmutfagi.com/" TargetMode="External"/><Relationship Id="rId1" Type="http://schemas.openxmlformats.org/officeDocument/2006/relationships/slideLayout" Target="../slideLayouts/slideLayout2.xml"/><Relationship Id="rId6" Type="http://schemas.openxmlformats.org/officeDocument/2006/relationships/hyperlink" Target="https://emrecelen.com.tr/" TargetMode="External"/><Relationship Id="rId11" Type="http://schemas.openxmlformats.org/officeDocument/2006/relationships/image" Target="../media/image3.png"/><Relationship Id="rId5" Type="http://schemas.openxmlformats.org/officeDocument/2006/relationships/hyperlink" Target="https://www.tasarimkodlama.com/" TargetMode="External"/><Relationship Id="rId10" Type="http://schemas.openxmlformats.org/officeDocument/2006/relationships/hyperlink" Target="https://www.youtube.com/channel/UCIdYgV-XFjv9q0IHtzUTtQw" TargetMode="External"/><Relationship Id="rId4" Type="http://schemas.openxmlformats.org/officeDocument/2006/relationships/hyperlink" Target="https://forum.java.com.tr/" TargetMode="External"/><Relationship Id="rId9" Type="http://schemas.openxmlformats.org/officeDocument/2006/relationships/image" Target="../media/image1.jpeg"/></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channel/UCIdYgV-XFjv9q0IHtzUTtQw" TargetMode="Externa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youtube.com/bmdersleri" TargetMode="Externa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ikdörtgen: Köşeleri Yuvarlatılmış 5">
            <a:extLst>
              <a:ext uri="{FF2B5EF4-FFF2-40B4-BE49-F238E27FC236}">
                <a16:creationId xmlns:a16="http://schemas.microsoft.com/office/drawing/2014/main" id="{076FD396-29BE-4299-87ED-718DA102194B}"/>
              </a:ext>
            </a:extLst>
          </p:cNvPr>
          <p:cNvSpPr/>
          <p:nvPr/>
        </p:nvSpPr>
        <p:spPr>
          <a:xfrm>
            <a:off x="5947794" y="4370664"/>
            <a:ext cx="5972961" cy="223986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BA139C7-4FF9-4739-8B42-CEE441CD9363}"/>
              </a:ext>
            </a:extLst>
          </p:cNvPr>
          <p:cNvSpPr>
            <a:spLocks noGrp="1"/>
          </p:cNvSpPr>
          <p:nvPr>
            <p:ph type="ctrTitle"/>
          </p:nvPr>
        </p:nvSpPr>
        <p:spPr>
          <a:xfrm>
            <a:off x="921695" y="2221060"/>
            <a:ext cx="10450398" cy="888718"/>
          </a:xfrm>
        </p:spPr>
        <p:txBody>
          <a:bodyPr>
            <a:normAutofit/>
          </a:bodyPr>
          <a:lstStyle/>
          <a:p>
            <a:pPr algn="ctr"/>
            <a:r>
              <a:rPr lang="tr-TR" sz="3800"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Java’da Operatörler</a:t>
            </a:r>
            <a:endParaRPr lang="en-US" sz="3800"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4" name="Slayt Numarası Yer Tutucusu 3">
            <a:extLst>
              <a:ext uri="{FF2B5EF4-FFF2-40B4-BE49-F238E27FC236}">
                <a16:creationId xmlns:a16="http://schemas.microsoft.com/office/drawing/2014/main" id="{EF0C1E0F-E3F3-485B-B968-94C7F3058E4B}"/>
              </a:ext>
            </a:extLst>
          </p:cNvPr>
          <p:cNvSpPr>
            <a:spLocks noGrp="1"/>
          </p:cNvSpPr>
          <p:nvPr>
            <p:ph type="sldNum" sz="quarter" idx="12"/>
          </p:nvPr>
        </p:nvSpPr>
        <p:spPr/>
        <p:txBody>
          <a:bodyPr/>
          <a:lstStyle/>
          <a:p>
            <a:fld id="{D57F1E4F-1CFF-5643-939E-217C01CDF565}" type="slidenum">
              <a:rPr lang="en-US" smtClean="0"/>
              <a:pPr/>
              <a:t>1</a:t>
            </a:fld>
            <a:endParaRPr lang="en-US" dirty="0"/>
          </a:p>
        </p:txBody>
      </p:sp>
      <p:sp>
        <p:nvSpPr>
          <p:cNvPr id="7" name="Alt Başlık 2">
            <a:extLst>
              <a:ext uri="{FF2B5EF4-FFF2-40B4-BE49-F238E27FC236}">
                <a16:creationId xmlns:a16="http://schemas.microsoft.com/office/drawing/2014/main" id="{ABB297CB-A6C7-4031-8C8E-CA95B981B15B}"/>
              </a:ext>
            </a:extLst>
          </p:cNvPr>
          <p:cNvSpPr txBox="1">
            <a:spLocks/>
          </p:cNvSpPr>
          <p:nvPr/>
        </p:nvSpPr>
        <p:spPr>
          <a:xfrm>
            <a:off x="6048103" y="4712102"/>
            <a:ext cx="5872652" cy="2015869"/>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r>
              <a:rPr lang="tr-TR" dirty="0">
                <a:solidFill>
                  <a:schemeClr val="tx1"/>
                </a:solidFill>
              </a:rPr>
              <a:t>Hazırlayan ve Sunan: </a:t>
            </a:r>
            <a:r>
              <a:rPr lang="tr-TR" b="1" dirty="0" smtClean="0">
                <a:solidFill>
                  <a:schemeClr val="tx1"/>
                </a:solidFill>
              </a:rPr>
              <a:t>Kemal DEMİRKOL 2011404097</a:t>
            </a:r>
            <a:endParaRPr lang="tr-TR" b="1" dirty="0">
              <a:solidFill>
                <a:schemeClr val="tx1"/>
              </a:solidFill>
            </a:endParaRPr>
          </a:p>
          <a:p>
            <a:r>
              <a:rPr lang="tr-TR" dirty="0">
                <a:solidFill>
                  <a:schemeClr val="tx1"/>
                </a:solidFill>
              </a:rPr>
              <a:t>Tarih                            : </a:t>
            </a:r>
            <a:r>
              <a:rPr lang="tr-TR" dirty="0" smtClean="0">
                <a:solidFill>
                  <a:schemeClr val="tx1"/>
                </a:solidFill>
              </a:rPr>
              <a:t>30/05/2021</a:t>
            </a:r>
            <a:endParaRPr lang="tr-TR" dirty="0">
              <a:solidFill>
                <a:schemeClr val="tx1"/>
              </a:solidFill>
            </a:endParaRPr>
          </a:p>
          <a:p>
            <a:r>
              <a:rPr lang="tr-TR" dirty="0">
                <a:solidFill>
                  <a:schemeClr val="tx1"/>
                </a:solidFill>
              </a:rPr>
              <a:t>Sürüm                         : </a:t>
            </a:r>
            <a:r>
              <a:rPr lang="tr-TR" dirty="0" smtClean="0">
                <a:solidFill>
                  <a:schemeClr val="tx1"/>
                </a:solidFill>
              </a:rPr>
              <a:t>v2</a:t>
            </a:r>
            <a:endParaRPr lang="tr-TR" dirty="0">
              <a:solidFill>
                <a:schemeClr val="tx1"/>
              </a:solidFill>
            </a:endParaRPr>
          </a:p>
          <a:p>
            <a:r>
              <a:rPr lang="tr-TR" dirty="0">
                <a:solidFill>
                  <a:schemeClr val="tx1"/>
                </a:solidFill>
              </a:rPr>
              <a:t>Ders Yürütücüsü        : Doç. Dr. İsmail KIRBAŞ </a:t>
            </a:r>
            <a:endParaRPr lang="en-US" dirty="0">
              <a:solidFill>
                <a:schemeClr val="tx1"/>
              </a:solidFill>
            </a:endParaRPr>
          </a:p>
        </p:txBody>
      </p:sp>
      <p:pic>
        <p:nvPicPr>
          <p:cNvPr id="2056" name="Picture 8" descr="Kurumsal Kimlik | Burdur Mehmet Akif Ersoy Üniversitesi">
            <a:extLst>
              <a:ext uri="{FF2B5EF4-FFF2-40B4-BE49-F238E27FC236}">
                <a16:creationId xmlns:a16="http://schemas.microsoft.com/office/drawing/2014/main" id="{E2792D4B-1016-4ED8-9CF3-B4FFBE7AB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292" t="8691" r="10665" b="11290"/>
          <a:stretch/>
        </p:blipFill>
        <p:spPr bwMode="auto">
          <a:xfrm>
            <a:off x="4951722" y="179000"/>
            <a:ext cx="1992144" cy="6853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9C97840F-45F2-4B61-ACA8-042E075CB659}"/>
              </a:ext>
            </a:extLst>
          </p:cNvPr>
          <p:cNvPicPr>
            <a:picLocks noChangeAspect="1" noChangeArrowheads="1"/>
          </p:cNvPicPr>
          <p:nvPr/>
        </p:nvPicPr>
        <p:blipFill>
          <a:blip r:embed="rId3"/>
          <a:srcRect t="3201" b="3201"/>
          <a:stretch/>
        </p:blipFill>
        <p:spPr bwMode="auto">
          <a:xfrm>
            <a:off x="1866004" y="4326316"/>
            <a:ext cx="3731713" cy="23285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Alt Başlık 2">
            <a:extLst>
              <a:ext uri="{FF2B5EF4-FFF2-40B4-BE49-F238E27FC236}">
                <a16:creationId xmlns:a16="http://schemas.microsoft.com/office/drawing/2014/main" id="{49E0EA79-140A-465A-BD6F-C58E011B4CAE}"/>
              </a:ext>
            </a:extLst>
          </p:cNvPr>
          <p:cNvSpPr txBox="1">
            <a:spLocks/>
          </p:cNvSpPr>
          <p:nvPr/>
        </p:nvSpPr>
        <p:spPr>
          <a:xfrm>
            <a:off x="3854741" y="965324"/>
            <a:ext cx="4186106" cy="1126283"/>
          </a:xfrm>
          <a:prstGeom prst="rect">
            <a:avLst/>
          </a:prstGeom>
        </p:spPr>
        <p:txBody>
          <a:bodyPr vert="horz" lIns="91440" tIns="45720" rIns="91440" bIns="45720" rtlCol="0" anchor="t">
            <a:normAutofit/>
            <a:scene3d>
              <a:camera prst="orthographicFront"/>
              <a:lightRig rig="harsh" dir="t"/>
            </a:scene3d>
            <a:sp3d extrusionH="57150" prstMaterial="matte">
              <a:bevelT w="63500" h="12700" prst="angle"/>
              <a:contourClr>
                <a:schemeClr val="bg1">
                  <a:lumMod val="65000"/>
                </a:schemeClr>
              </a:contourClr>
            </a:sp3d>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ctr"/>
            <a:r>
              <a:rPr lang="tr-TR" b="1" dirty="0">
                <a:ln/>
                <a:solidFill>
                  <a:schemeClr val="accent3"/>
                </a:solidFill>
              </a:rPr>
              <a:t>Nesneye Dayalı Programlama Dersi</a:t>
            </a:r>
            <a:endParaRPr lang="en-US" b="1" dirty="0">
              <a:ln/>
              <a:solidFill>
                <a:schemeClr val="accent3"/>
              </a:solidFill>
            </a:endParaRPr>
          </a:p>
        </p:txBody>
      </p:sp>
      <p:pic>
        <p:nvPicPr>
          <p:cNvPr id="5" name="Resim 4">
            <a:hlinkClick r:id="rId4"/>
            <a:extLst>
              <a:ext uri="{FF2B5EF4-FFF2-40B4-BE49-F238E27FC236}">
                <a16:creationId xmlns:a16="http://schemas.microsoft.com/office/drawing/2014/main" id="{EED764AF-282C-4771-8AA0-42C0A63C7DC7}"/>
              </a:ext>
            </a:extLst>
          </p:cNvPr>
          <p:cNvPicPr>
            <a:picLocks noChangeAspect="1"/>
          </p:cNvPicPr>
          <p:nvPr/>
        </p:nvPicPr>
        <p:blipFill>
          <a:blip r:embed="rId5"/>
          <a:stretch>
            <a:fillRect/>
          </a:stretch>
        </p:blipFill>
        <p:spPr>
          <a:xfrm>
            <a:off x="810778" y="-55368"/>
            <a:ext cx="1778435" cy="1633526"/>
          </a:xfrm>
          <a:prstGeom prst="rect">
            <a:avLst/>
          </a:prstGeom>
        </p:spPr>
      </p:pic>
      <p:sp>
        <p:nvSpPr>
          <p:cNvPr id="8" name="Dikdörtgen 7">
            <a:extLst>
              <a:ext uri="{FF2B5EF4-FFF2-40B4-BE49-F238E27FC236}">
                <a16:creationId xmlns:a16="http://schemas.microsoft.com/office/drawing/2014/main" id="{1E4F3095-F1B4-404E-8096-C524CBBDD076}"/>
              </a:ext>
            </a:extLst>
          </p:cNvPr>
          <p:cNvSpPr/>
          <p:nvPr/>
        </p:nvSpPr>
        <p:spPr>
          <a:xfrm>
            <a:off x="399582" y="1366436"/>
            <a:ext cx="2772989" cy="276999"/>
          </a:xfrm>
          <a:prstGeom prst="rect">
            <a:avLst/>
          </a:prstGeom>
          <a:noFill/>
        </p:spPr>
        <p:txBody>
          <a:bodyPr wrap="square" lIns="91440" tIns="45720" rIns="91440" bIns="45720">
            <a:spAutoFit/>
          </a:bodyPr>
          <a:lstStyle/>
          <a:p>
            <a:pPr algn="ctr"/>
            <a:r>
              <a:rPr lang="tr-TR" sz="1200" b="0" cap="none" spc="0" dirty="0">
                <a:ln w="0"/>
                <a:effectLst>
                  <a:outerShdw blurRad="38100" dist="19050" dir="2700000" algn="tl" rotWithShape="0">
                    <a:schemeClr val="dk1">
                      <a:alpha val="40000"/>
                    </a:schemeClr>
                  </a:outerShdw>
                </a:effectLst>
                <a:hlinkClick r:id="rId6">
                  <a:extLst>
                    <a:ext uri="{A12FA001-AC4F-418D-AE19-62706E023703}">
                      <ahyp:hlinkClr xmlns="" xmlns:ahyp="http://schemas.microsoft.com/office/drawing/2018/hyperlinkcolor" val="tx"/>
                    </a:ext>
                  </a:extLst>
                </a:hlinkClick>
              </a:rPr>
              <a:t>http://youtube.com/bmdersleri</a:t>
            </a:r>
            <a:endParaRPr lang="tr-TR" sz="1200" b="0" cap="none" spc="0" dirty="0">
              <a:ln w="0"/>
              <a:effectLst>
                <a:outerShdw blurRad="38100" dist="19050" dir="2700000" algn="tl" rotWithShape="0">
                  <a:schemeClr val="dk1">
                    <a:alpha val="40000"/>
                  </a:schemeClr>
                </a:outerShdw>
              </a:effectLst>
            </a:endParaRPr>
          </a:p>
        </p:txBody>
      </p:sp>
      <p:pic>
        <p:nvPicPr>
          <p:cNvPr id="1026" name="Picture 2" descr="Object Oriented Programming: A curated set of resources">
            <a:extLst>
              <a:ext uri="{FF2B5EF4-FFF2-40B4-BE49-F238E27FC236}">
                <a16:creationId xmlns:a16="http://schemas.microsoft.com/office/drawing/2014/main" id="{A2F27DDA-67C0-41CC-BD3F-EBB74DA685A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7570"/>
          <a:stretch/>
        </p:blipFill>
        <p:spPr bwMode="auto">
          <a:xfrm>
            <a:off x="9306374" y="212981"/>
            <a:ext cx="2559953" cy="182240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13753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698172" y="512462"/>
            <a:ext cx="10293531" cy="1280890"/>
          </a:xfrm>
        </p:spPr>
        <p:txBody>
          <a:bodyPr/>
          <a:lstStyle/>
          <a:p>
            <a:r>
              <a:rPr lang="tr-TR" dirty="0"/>
              <a:t>Aritmetiksel Bitişik(Birleşik) Atama Operatörleri</a:t>
            </a:r>
          </a:p>
        </p:txBody>
      </p:sp>
      <p:sp>
        <p:nvSpPr>
          <p:cNvPr id="4" name="Slayt Numarası Yer Tutucusu 3"/>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5" name="Resim 4"/>
          <p:cNvPicPr>
            <a:picLocks noChangeAspect="1"/>
          </p:cNvPicPr>
          <p:nvPr/>
        </p:nvPicPr>
        <p:blipFill>
          <a:blip r:embed="rId2"/>
          <a:stretch>
            <a:fillRect/>
          </a:stretch>
        </p:blipFill>
        <p:spPr>
          <a:xfrm>
            <a:off x="940526" y="1584776"/>
            <a:ext cx="5523107" cy="2869657"/>
          </a:xfrm>
          <a:prstGeom prst="rect">
            <a:avLst/>
          </a:prstGeom>
        </p:spPr>
      </p:pic>
      <p:pic>
        <p:nvPicPr>
          <p:cNvPr id="6" name="Resim 5"/>
          <p:cNvPicPr>
            <a:picLocks noChangeAspect="1"/>
          </p:cNvPicPr>
          <p:nvPr/>
        </p:nvPicPr>
        <p:blipFill>
          <a:blip r:embed="rId3"/>
          <a:stretch>
            <a:fillRect/>
          </a:stretch>
        </p:blipFill>
        <p:spPr>
          <a:xfrm>
            <a:off x="1518842" y="4649375"/>
            <a:ext cx="4366474" cy="1792552"/>
          </a:xfrm>
          <a:prstGeom prst="rect">
            <a:avLst/>
          </a:prstGeom>
        </p:spPr>
      </p:pic>
      <p:sp>
        <p:nvSpPr>
          <p:cNvPr id="7" name="Metin kutusu 6"/>
          <p:cNvSpPr txBox="1"/>
          <p:nvPr/>
        </p:nvSpPr>
        <p:spPr>
          <a:xfrm>
            <a:off x="6957257" y="1510054"/>
            <a:ext cx="4741817" cy="3139321"/>
          </a:xfrm>
          <a:prstGeom prst="rect">
            <a:avLst/>
          </a:prstGeom>
          <a:noFill/>
        </p:spPr>
        <p:txBody>
          <a:bodyPr wrap="square" rtlCol="0">
            <a:spAutoFit/>
          </a:bodyPr>
          <a:lstStyle/>
          <a:p>
            <a:pPr algn="just"/>
            <a:r>
              <a:rPr lang="tr-TR" dirty="0" smtClean="0"/>
              <a:t>= </a:t>
            </a:r>
            <a:r>
              <a:rPr lang="tr-TR" dirty="0"/>
              <a:t>Sağdaki değeri soldaki değişkene atar. </a:t>
            </a:r>
          </a:p>
          <a:p>
            <a:pPr algn="just"/>
            <a:r>
              <a:rPr lang="tr-TR" dirty="0" smtClean="0"/>
              <a:t>+= Soldaki değeri sağdakine </a:t>
            </a:r>
            <a:r>
              <a:rPr lang="tr-TR" dirty="0"/>
              <a:t>ekler, sonucu soldakine atar</a:t>
            </a:r>
            <a:r>
              <a:rPr lang="tr-TR" dirty="0" smtClean="0"/>
              <a:t>.</a:t>
            </a:r>
          </a:p>
          <a:p>
            <a:pPr algn="just"/>
            <a:r>
              <a:rPr lang="tr-TR" dirty="0" smtClean="0"/>
              <a:t>-= Soldaki değerden </a:t>
            </a:r>
            <a:r>
              <a:rPr lang="tr-TR" dirty="0"/>
              <a:t>sağdakini çıkarır, sonucu soldakine atar. </a:t>
            </a:r>
            <a:endParaRPr lang="tr-TR" dirty="0" smtClean="0"/>
          </a:p>
          <a:p>
            <a:pPr algn="just"/>
            <a:r>
              <a:rPr lang="tr-TR" dirty="0" smtClean="0"/>
              <a:t>*= Soldaki değeri </a:t>
            </a:r>
            <a:r>
              <a:rPr lang="tr-TR" dirty="0"/>
              <a:t>sağdaki ile çarpar, sonucu soldakine atar. </a:t>
            </a:r>
            <a:endParaRPr lang="tr-TR" dirty="0" smtClean="0"/>
          </a:p>
          <a:p>
            <a:pPr algn="just"/>
            <a:r>
              <a:rPr lang="tr-TR" dirty="0" smtClean="0"/>
              <a:t>/= </a:t>
            </a:r>
            <a:r>
              <a:rPr lang="tr-TR" dirty="0"/>
              <a:t>Soldakini sağdakine böler, sonucu soldakine atar. </a:t>
            </a:r>
            <a:endParaRPr lang="tr-TR" dirty="0" smtClean="0"/>
          </a:p>
          <a:p>
            <a:pPr algn="just"/>
            <a:r>
              <a:rPr lang="tr-TR" dirty="0" smtClean="0"/>
              <a:t>%= </a:t>
            </a:r>
            <a:r>
              <a:rPr lang="tr-TR" dirty="0"/>
              <a:t>Soldakini sağdakine böler, kalanı (</a:t>
            </a:r>
            <a:r>
              <a:rPr lang="tr-TR" dirty="0" err="1" smtClean="0"/>
              <a:t>modunu</a:t>
            </a:r>
            <a:r>
              <a:rPr lang="tr-TR" dirty="0" smtClean="0"/>
              <a:t>) </a:t>
            </a:r>
            <a:r>
              <a:rPr lang="tr-TR" dirty="0"/>
              <a:t>soldakine atar.</a:t>
            </a:r>
          </a:p>
        </p:txBody>
      </p:sp>
      <p:pic>
        <p:nvPicPr>
          <p:cNvPr id="8" name="Resim 7"/>
          <p:cNvPicPr>
            <a:picLocks noChangeAspect="1"/>
          </p:cNvPicPr>
          <p:nvPr/>
        </p:nvPicPr>
        <p:blipFill>
          <a:blip r:embed="rId4"/>
          <a:stretch>
            <a:fillRect/>
          </a:stretch>
        </p:blipFill>
        <p:spPr>
          <a:xfrm>
            <a:off x="7395871" y="4833257"/>
            <a:ext cx="3674222" cy="1716345"/>
          </a:xfrm>
          <a:prstGeom prst="rect">
            <a:avLst/>
          </a:prstGeom>
        </p:spPr>
      </p:pic>
    </p:spTree>
    <p:extLst>
      <p:ext uri="{BB962C8B-B14F-4D97-AF65-F5344CB8AC3E}">
        <p14:creationId xmlns:p14="http://schemas.microsoft.com/office/powerpoint/2010/main" val="20583815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998618" y="512462"/>
            <a:ext cx="9649686" cy="1280890"/>
          </a:xfrm>
        </p:spPr>
        <p:txBody>
          <a:bodyPr/>
          <a:lstStyle/>
          <a:p>
            <a:r>
              <a:rPr lang="tr-TR" dirty="0" smtClean="0"/>
              <a:t>Aritmetik Operatörlerde Sıfıra Bölme Hatası</a:t>
            </a:r>
            <a:endParaRPr lang="tr-TR" dirty="0"/>
          </a:p>
        </p:txBody>
      </p:sp>
      <p:sp>
        <p:nvSpPr>
          <p:cNvPr id="3" name="İçerik Yer Tutucusu 2"/>
          <p:cNvSpPr>
            <a:spLocks noGrp="1"/>
          </p:cNvSpPr>
          <p:nvPr>
            <p:ph idx="1"/>
          </p:nvPr>
        </p:nvSpPr>
        <p:spPr>
          <a:xfrm>
            <a:off x="1420012" y="1539239"/>
            <a:ext cx="7289073" cy="4038600"/>
          </a:xfrm>
        </p:spPr>
        <p:txBody>
          <a:bodyPr>
            <a:normAutofit/>
          </a:bodyPr>
          <a:lstStyle/>
          <a:p>
            <a:pPr marL="0" indent="0" algn="just">
              <a:buNone/>
            </a:pPr>
            <a:r>
              <a:rPr lang="tr-TR" dirty="0" smtClean="0"/>
              <a:t>Aritmetik Operatörlerde değişken </a:t>
            </a:r>
            <a:r>
              <a:rPr lang="tr-TR" dirty="0"/>
              <a:t>değerlerine yeni değerler atayarak, farklı değerler </a:t>
            </a:r>
            <a:r>
              <a:rPr lang="tr-TR" dirty="0" smtClean="0"/>
              <a:t>üzerinden işlemler yapabiliriz. </a:t>
            </a:r>
            <a:r>
              <a:rPr lang="tr-TR" dirty="0"/>
              <a:t>Ancak değişkenlere atayacağınız değerlerin sıfır (</a:t>
            </a:r>
            <a:r>
              <a:rPr lang="tr-TR" dirty="0" smtClean="0"/>
              <a:t>0) olmamasına </a:t>
            </a:r>
            <a:r>
              <a:rPr lang="tr-TR" dirty="0"/>
              <a:t>dikkat </a:t>
            </a:r>
            <a:r>
              <a:rPr lang="tr-TR" dirty="0" smtClean="0"/>
              <a:t>etmeliyiz . </a:t>
            </a:r>
            <a:r>
              <a:rPr lang="tr-TR" dirty="0"/>
              <a:t>Çünkü Java’da bölme işlemi 0 değerler </a:t>
            </a:r>
            <a:r>
              <a:rPr lang="tr-TR" dirty="0" smtClean="0"/>
              <a:t>üzerinde yapılırsa</a:t>
            </a:r>
            <a:r>
              <a:rPr lang="tr-TR" dirty="0"/>
              <a:t>, hataya sebebiyet verir. Ayrıca programınız bu hata </a:t>
            </a:r>
            <a:r>
              <a:rPr lang="tr-TR" dirty="0" smtClean="0"/>
              <a:t>nedeniyle çökecektir.</a:t>
            </a:r>
          </a:p>
          <a:p>
            <a:pPr marL="0" indent="0">
              <a:buNone/>
            </a:pPr>
            <a:r>
              <a:rPr lang="tr-TR" b="1" dirty="0" smtClean="0"/>
              <a:t>Sıfıra </a:t>
            </a:r>
            <a:r>
              <a:rPr lang="tr-TR" b="1" dirty="0"/>
              <a:t>bölme ile ilgili küçük bir örnek:</a:t>
            </a:r>
          </a:p>
          <a:p>
            <a:pPr marL="0" indent="0">
              <a:buNone/>
            </a:pPr>
            <a:r>
              <a:rPr lang="tr-TR" dirty="0" err="1">
                <a:latin typeface="Courier New" panose="02070309020205020404" pitchFamily="49" charset="0"/>
                <a:cs typeface="Courier New" panose="02070309020205020404" pitchFamily="49" charset="0"/>
              </a:rPr>
              <a:t>int</a:t>
            </a:r>
            <a:r>
              <a:rPr lang="tr-TR" dirty="0">
                <a:latin typeface="Courier New" panose="02070309020205020404" pitchFamily="49" charset="0"/>
                <a:cs typeface="Courier New" panose="02070309020205020404" pitchFamily="49" charset="0"/>
              </a:rPr>
              <a:t> </a:t>
            </a:r>
            <a:r>
              <a:rPr lang="tr-TR" dirty="0" err="1">
                <a:latin typeface="Courier New" panose="02070309020205020404" pitchFamily="49" charset="0"/>
                <a:cs typeface="Courier New" panose="02070309020205020404" pitchFamily="49" charset="0"/>
              </a:rPr>
              <a:t>sayiA</a:t>
            </a:r>
            <a:r>
              <a:rPr lang="tr-TR" dirty="0">
                <a:latin typeface="Courier New" panose="02070309020205020404" pitchFamily="49" charset="0"/>
                <a:cs typeface="Courier New" panose="02070309020205020404" pitchFamily="49" charset="0"/>
              </a:rPr>
              <a:t> = 44;</a:t>
            </a:r>
          </a:p>
          <a:p>
            <a:pPr marL="0" indent="0">
              <a:buNone/>
            </a:pPr>
            <a:r>
              <a:rPr lang="tr-TR" dirty="0" err="1">
                <a:latin typeface="Courier New" panose="02070309020205020404" pitchFamily="49" charset="0"/>
                <a:cs typeface="Courier New" panose="02070309020205020404" pitchFamily="49" charset="0"/>
              </a:rPr>
              <a:t>int</a:t>
            </a:r>
            <a:r>
              <a:rPr lang="tr-TR" dirty="0">
                <a:latin typeface="Courier New" panose="02070309020205020404" pitchFamily="49" charset="0"/>
                <a:cs typeface="Courier New" panose="02070309020205020404" pitchFamily="49" charset="0"/>
              </a:rPr>
              <a:t> </a:t>
            </a:r>
            <a:r>
              <a:rPr lang="tr-TR" dirty="0" err="1">
                <a:latin typeface="Courier New" panose="02070309020205020404" pitchFamily="49" charset="0"/>
                <a:cs typeface="Courier New" panose="02070309020205020404" pitchFamily="49" charset="0"/>
              </a:rPr>
              <a:t>sayiB</a:t>
            </a:r>
            <a:r>
              <a:rPr lang="tr-TR" dirty="0">
                <a:latin typeface="Courier New" panose="02070309020205020404" pitchFamily="49" charset="0"/>
                <a:cs typeface="Courier New" panose="02070309020205020404" pitchFamily="49" charset="0"/>
              </a:rPr>
              <a:t> = 0; //buraya dikkat</a:t>
            </a:r>
          </a:p>
          <a:p>
            <a:pPr marL="0" indent="0">
              <a:buNone/>
            </a:pPr>
            <a:r>
              <a:rPr lang="tr-TR" dirty="0" err="1">
                <a:latin typeface="Courier New" panose="02070309020205020404" pitchFamily="49" charset="0"/>
                <a:cs typeface="Courier New" panose="02070309020205020404" pitchFamily="49" charset="0"/>
              </a:rPr>
              <a:t>int</a:t>
            </a:r>
            <a:r>
              <a:rPr lang="tr-TR" dirty="0">
                <a:latin typeface="Courier New" panose="02070309020205020404" pitchFamily="49" charset="0"/>
                <a:cs typeface="Courier New" panose="02070309020205020404" pitchFamily="49" charset="0"/>
              </a:rPr>
              <a:t> </a:t>
            </a:r>
            <a:r>
              <a:rPr lang="tr-TR" dirty="0" err="1">
                <a:latin typeface="Courier New" panose="02070309020205020404" pitchFamily="49" charset="0"/>
                <a:cs typeface="Courier New" panose="02070309020205020404" pitchFamily="49" charset="0"/>
              </a:rPr>
              <a:t>bolmeSonuc</a:t>
            </a:r>
            <a:r>
              <a:rPr lang="tr-TR" dirty="0">
                <a:latin typeface="Courier New" panose="02070309020205020404" pitchFamily="49" charset="0"/>
                <a:cs typeface="Courier New" panose="02070309020205020404" pitchFamily="49" charset="0"/>
              </a:rPr>
              <a:t> = </a:t>
            </a:r>
            <a:r>
              <a:rPr lang="tr-TR" dirty="0" err="1">
                <a:latin typeface="Courier New" panose="02070309020205020404" pitchFamily="49" charset="0"/>
                <a:cs typeface="Courier New" panose="02070309020205020404" pitchFamily="49" charset="0"/>
              </a:rPr>
              <a:t>sayiA</a:t>
            </a:r>
            <a:r>
              <a:rPr lang="tr-TR" dirty="0">
                <a:latin typeface="Courier New" panose="02070309020205020404" pitchFamily="49" charset="0"/>
                <a:cs typeface="Courier New" panose="02070309020205020404" pitchFamily="49" charset="0"/>
              </a:rPr>
              <a:t> / </a:t>
            </a:r>
            <a:r>
              <a:rPr lang="tr-TR" dirty="0" err="1">
                <a:latin typeface="Courier New" panose="02070309020205020404" pitchFamily="49" charset="0"/>
                <a:cs typeface="Courier New" panose="02070309020205020404" pitchFamily="49" charset="0"/>
              </a:rPr>
              <a:t>sayiB</a:t>
            </a:r>
            <a:r>
              <a:rPr lang="tr-TR" dirty="0">
                <a:latin typeface="Courier New" panose="02070309020205020404" pitchFamily="49" charset="0"/>
                <a:cs typeface="Courier New" panose="02070309020205020404" pitchFamily="49" charset="0"/>
              </a:rPr>
              <a:t>; //</a:t>
            </a:r>
            <a:r>
              <a:rPr lang="tr-TR" dirty="0" smtClean="0">
                <a:latin typeface="Courier New" panose="02070309020205020404" pitchFamily="49" charset="0"/>
                <a:cs typeface="Courier New" panose="02070309020205020404" pitchFamily="49" charset="0"/>
              </a:rPr>
              <a:t>HATA</a:t>
            </a:r>
          </a:p>
          <a:p>
            <a:pPr marL="0" indent="0">
              <a:buNone/>
            </a:pPr>
            <a:r>
              <a:rPr lang="tr-TR" dirty="0" smtClean="0"/>
              <a:t>Yukarıdaki </a:t>
            </a:r>
            <a:r>
              <a:rPr lang="tr-TR" dirty="0"/>
              <a:t>örneği çalıştırdığınızda </a:t>
            </a:r>
            <a:r>
              <a:rPr lang="tr-TR" i="1" dirty="0"/>
              <a:t>“</a:t>
            </a:r>
            <a:r>
              <a:rPr lang="tr-TR" i="1" dirty="0" err="1"/>
              <a:t>by</a:t>
            </a:r>
            <a:r>
              <a:rPr lang="tr-TR" i="1" dirty="0"/>
              <a:t> </a:t>
            </a:r>
            <a:r>
              <a:rPr lang="tr-TR" i="1" dirty="0" err="1"/>
              <a:t>zero</a:t>
            </a:r>
            <a:r>
              <a:rPr lang="tr-TR" i="1" dirty="0"/>
              <a:t>” </a:t>
            </a:r>
            <a:r>
              <a:rPr lang="tr-TR" dirty="0"/>
              <a:t>hatası alacaksınız. </a:t>
            </a:r>
            <a:r>
              <a:rPr lang="tr-TR" dirty="0" smtClean="0"/>
              <a:t>Dolayısıyla programınız </a:t>
            </a:r>
            <a:r>
              <a:rPr lang="tr-TR" dirty="0"/>
              <a:t>çökecektir.</a:t>
            </a:r>
          </a:p>
        </p:txBody>
      </p:sp>
      <p:sp>
        <p:nvSpPr>
          <p:cNvPr id="4" name="Slayt Numarası Yer Tutucusu 3"/>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4995" y="2567501"/>
            <a:ext cx="3048589" cy="2436797"/>
          </a:xfrm>
          <a:prstGeom prst="rect">
            <a:avLst/>
          </a:prstGeom>
        </p:spPr>
      </p:pic>
      <p:pic>
        <p:nvPicPr>
          <p:cNvPr id="6" name="Resim 5"/>
          <p:cNvPicPr>
            <a:picLocks noChangeAspect="1"/>
          </p:cNvPicPr>
          <p:nvPr/>
        </p:nvPicPr>
        <p:blipFill>
          <a:blip r:embed="rId3"/>
          <a:stretch>
            <a:fillRect/>
          </a:stretch>
        </p:blipFill>
        <p:spPr>
          <a:xfrm>
            <a:off x="1998618" y="5721532"/>
            <a:ext cx="6523047" cy="883084"/>
          </a:xfrm>
          <a:prstGeom prst="rect">
            <a:avLst/>
          </a:prstGeom>
        </p:spPr>
      </p:pic>
    </p:spTree>
    <p:extLst>
      <p:ext uri="{BB962C8B-B14F-4D97-AF65-F5344CB8AC3E}">
        <p14:creationId xmlns:p14="http://schemas.microsoft.com/office/powerpoint/2010/main" val="9816002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a:xfrm>
            <a:off x="2488422" y="512462"/>
            <a:ext cx="8911687" cy="1280890"/>
          </a:xfrm>
        </p:spPr>
        <p:txBody>
          <a:bodyPr>
            <a:normAutofit/>
          </a:bodyPr>
          <a:lstStyle/>
          <a:p>
            <a:r>
              <a:rPr lang="tr-TR" dirty="0" smtClean="0"/>
              <a:t>Aritmetiksel Metin ( </a:t>
            </a:r>
            <a:r>
              <a:rPr lang="tr-TR" dirty="0" err="1" smtClean="0"/>
              <a:t>String</a:t>
            </a:r>
            <a:r>
              <a:rPr lang="tr-TR" dirty="0" smtClean="0"/>
              <a:t> ) Birleştirme</a:t>
            </a:r>
            <a:endParaRPr lang="tr-TR"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
        <p:nvSpPr>
          <p:cNvPr id="8" name="İçerik Yer Tutucusu 2">
            <a:extLst>
              <a:ext uri="{FF2B5EF4-FFF2-40B4-BE49-F238E27FC236}">
                <a16:creationId xmlns:a16="http://schemas.microsoft.com/office/drawing/2014/main" id="{F2A25E5B-E61F-42AF-BFF3-6EA49E8C2BEA}"/>
              </a:ext>
            </a:extLst>
          </p:cNvPr>
          <p:cNvSpPr>
            <a:spLocks noGrp="1"/>
          </p:cNvSpPr>
          <p:nvPr>
            <p:ph idx="1"/>
          </p:nvPr>
        </p:nvSpPr>
        <p:spPr>
          <a:xfrm>
            <a:off x="1055514" y="1405651"/>
            <a:ext cx="6194372" cy="2526269"/>
          </a:xfrm>
        </p:spPr>
        <p:txBody>
          <a:bodyPr>
            <a:normAutofit lnSpcReduction="10000"/>
          </a:bodyPr>
          <a:lstStyle/>
          <a:p>
            <a:pPr marL="0" indent="0" algn="just">
              <a:buNone/>
            </a:pPr>
            <a:r>
              <a:rPr lang="tr-TR" dirty="0"/>
              <a:t>Tekrar aritmetik operatörlerine dönüp, bir toplama işlemi operatörün </a:t>
            </a:r>
            <a:r>
              <a:rPr lang="tr-TR" dirty="0" err="1" smtClean="0"/>
              <a:t>metinsel</a:t>
            </a:r>
            <a:r>
              <a:rPr lang="tr-TR" dirty="0"/>
              <a:t> </a:t>
            </a:r>
            <a:r>
              <a:rPr lang="tr-TR" dirty="0" smtClean="0"/>
              <a:t>işlemlerde </a:t>
            </a:r>
            <a:r>
              <a:rPr lang="tr-TR" dirty="0"/>
              <a:t>kullanılması ne gibi sonuçlar üretecektir onu </a:t>
            </a:r>
            <a:r>
              <a:rPr lang="tr-TR" dirty="0" smtClean="0"/>
              <a:t>incelersek; </a:t>
            </a:r>
          </a:p>
          <a:p>
            <a:pPr marL="0" indent="0" algn="just">
              <a:buNone/>
            </a:pPr>
            <a:r>
              <a:rPr lang="tr-TR" dirty="0" err="1" smtClean="0"/>
              <a:t>String</a:t>
            </a:r>
            <a:r>
              <a:rPr lang="tr-TR" dirty="0" smtClean="0"/>
              <a:t> birleştirme iki </a:t>
            </a:r>
            <a:r>
              <a:rPr lang="tr-TR" dirty="0"/>
              <a:t>yada daha fazla dizgenin birleşmesi anlamına gelir</a:t>
            </a:r>
            <a:r>
              <a:rPr lang="tr-TR" dirty="0" smtClean="0"/>
              <a:t>. Bu işleme birleştirme</a:t>
            </a:r>
            <a:r>
              <a:rPr lang="tr-TR" b="1" dirty="0" smtClean="0"/>
              <a:t> (</a:t>
            </a:r>
            <a:r>
              <a:rPr lang="tr-TR" b="1" dirty="0" err="1" smtClean="0"/>
              <a:t>concatenation</a:t>
            </a:r>
            <a:r>
              <a:rPr lang="tr-TR" b="1" dirty="0" smtClean="0"/>
              <a:t>) </a:t>
            </a:r>
            <a:r>
              <a:rPr lang="tr-TR" dirty="0" smtClean="0"/>
              <a:t>denir. </a:t>
            </a:r>
            <a:r>
              <a:rPr lang="tr-TR" dirty="0"/>
              <a:t> </a:t>
            </a:r>
            <a:r>
              <a:rPr lang="tr-TR" dirty="0" smtClean="0"/>
              <a:t> </a:t>
            </a:r>
            <a:r>
              <a:rPr lang="tr-TR" dirty="0" err="1" smtClean="0"/>
              <a:t>String</a:t>
            </a:r>
            <a:r>
              <a:rPr lang="tr-TR" dirty="0" smtClean="0"/>
              <a:t> </a:t>
            </a:r>
            <a:r>
              <a:rPr lang="tr-TR" dirty="0"/>
              <a:t>sınıfının “</a:t>
            </a:r>
            <a:r>
              <a:rPr lang="tr-TR" dirty="0" err="1"/>
              <a:t>concat</a:t>
            </a:r>
            <a:r>
              <a:rPr lang="tr-TR" dirty="0"/>
              <a:t>” metodu birleştirme için </a:t>
            </a:r>
            <a:r>
              <a:rPr lang="tr-TR" dirty="0" smtClean="0"/>
              <a:t>kullanılır ama aynı zamanda aritmetik </a:t>
            </a:r>
            <a:r>
              <a:rPr lang="tr-TR" dirty="0"/>
              <a:t>“+” operatörünü kullanarak da birleştirme </a:t>
            </a:r>
            <a:r>
              <a:rPr lang="tr-TR" dirty="0" smtClean="0"/>
              <a:t>yapılabilir. </a:t>
            </a:r>
            <a:r>
              <a:rPr lang="tr-TR" dirty="0"/>
              <a:t>Her ikisi de aynı çıktığı üretir</a:t>
            </a:r>
            <a:r>
              <a:rPr lang="tr-TR" dirty="0" smtClean="0"/>
              <a:t>.</a:t>
            </a:r>
          </a:p>
          <a:p>
            <a:pPr marL="0" indent="0">
              <a:buNone/>
            </a:pPr>
            <a:endParaRPr lang="tr-TR" dirty="0"/>
          </a:p>
          <a:p>
            <a:pPr marL="0" indent="0">
              <a:buNone/>
            </a:pPr>
            <a:endParaRPr lang="tr-TR" dirty="0"/>
          </a:p>
        </p:txBody>
      </p:sp>
      <p:pic>
        <p:nvPicPr>
          <p:cNvPr id="3" name="Resim 2"/>
          <p:cNvPicPr>
            <a:picLocks noChangeAspect="1"/>
          </p:cNvPicPr>
          <p:nvPr/>
        </p:nvPicPr>
        <p:blipFill>
          <a:blip r:embed="rId2"/>
          <a:stretch>
            <a:fillRect/>
          </a:stretch>
        </p:blipFill>
        <p:spPr>
          <a:xfrm>
            <a:off x="7414192" y="2246812"/>
            <a:ext cx="4516552" cy="2743199"/>
          </a:xfrm>
          <a:prstGeom prst="rect">
            <a:avLst/>
          </a:prstGeom>
        </p:spPr>
      </p:pic>
      <p:pic>
        <p:nvPicPr>
          <p:cNvPr id="5" name="Resim 4"/>
          <p:cNvPicPr>
            <a:picLocks noChangeAspect="1"/>
          </p:cNvPicPr>
          <p:nvPr/>
        </p:nvPicPr>
        <p:blipFill>
          <a:blip r:embed="rId3"/>
          <a:stretch>
            <a:fillRect/>
          </a:stretch>
        </p:blipFill>
        <p:spPr>
          <a:xfrm>
            <a:off x="1882960" y="3989086"/>
            <a:ext cx="4636013" cy="1417296"/>
          </a:xfrm>
          <a:prstGeom prst="rect">
            <a:avLst/>
          </a:prstGeom>
        </p:spPr>
      </p:pic>
      <p:pic>
        <p:nvPicPr>
          <p:cNvPr id="6" name="Resim 5"/>
          <p:cNvPicPr>
            <a:picLocks noChangeAspect="1"/>
          </p:cNvPicPr>
          <p:nvPr/>
        </p:nvPicPr>
        <p:blipFill>
          <a:blip r:embed="rId4"/>
          <a:stretch>
            <a:fillRect/>
          </a:stretch>
        </p:blipFill>
        <p:spPr>
          <a:xfrm>
            <a:off x="1882959" y="5463548"/>
            <a:ext cx="4636013" cy="905393"/>
          </a:xfrm>
          <a:prstGeom prst="rect">
            <a:avLst/>
          </a:prstGeom>
        </p:spPr>
      </p:pic>
    </p:spTree>
    <p:extLst>
      <p:ext uri="{BB962C8B-B14F-4D97-AF65-F5344CB8AC3E}">
        <p14:creationId xmlns:p14="http://schemas.microsoft.com/office/powerpoint/2010/main" val="5302511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a:xfrm>
            <a:off x="2388284" y="512462"/>
            <a:ext cx="8911687" cy="1280890"/>
          </a:xfrm>
        </p:spPr>
        <p:txBody>
          <a:bodyPr>
            <a:normAutofit/>
          </a:bodyPr>
          <a:lstStyle/>
          <a:p>
            <a:r>
              <a:rPr lang="tr-TR" dirty="0" smtClean="0"/>
              <a:t>Artırma ve Azaltma Operatörleri</a:t>
            </a:r>
            <a:endParaRPr lang="tr-TR"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
        <p:nvSpPr>
          <p:cNvPr id="8" name="İçerik Yer Tutucusu 2">
            <a:extLst>
              <a:ext uri="{FF2B5EF4-FFF2-40B4-BE49-F238E27FC236}">
                <a16:creationId xmlns:a16="http://schemas.microsoft.com/office/drawing/2014/main" id="{F2A25E5B-E61F-42AF-BFF3-6EA49E8C2BEA}"/>
              </a:ext>
            </a:extLst>
          </p:cNvPr>
          <p:cNvSpPr>
            <a:spLocks noGrp="1"/>
          </p:cNvSpPr>
          <p:nvPr>
            <p:ph idx="1"/>
          </p:nvPr>
        </p:nvSpPr>
        <p:spPr>
          <a:xfrm>
            <a:off x="1644563" y="1346929"/>
            <a:ext cx="9655408" cy="5053871"/>
          </a:xfrm>
        </p:spPr>
        <p:txBody>
          <a:bodyPr>
            <a:normAutofit/>
          </a:bodyPr>
          <a:lstStyle/>
          <a:p>
            <a:pPr marL="0" indent="0" algn="just">
              <a:buNone/>
            </a:pPr>
            <a:r>
              <a:rPr lang="tr-TR" dirty="0" smtClean="0"/>
              <a:t>Değişkenlere </a:t>
            </a:r>
            <a:r>
              <a:rPr lang="tr-TR" dirty="0"/>
              <a:t>değerler atama, </a:t>
            </a:r>
            <a:r>
              <a:rPr lang="tr-TR" dirty="0" smtClean="0"/>
              <a:t>değişken değerleri </a:t>
            </a:r>
            <a:r>
              <a:rPr lang="tr-TR" dirty="0"/>
              <a:t>karşılaştırma ve değerleri üzerinde arttırma ve azaltma işlemleri </a:t>
            </a:r>
            <a:r>
              <a:rPr lang="tr-TR" dirty="0" smtClean="0"/>
              <a:t>yine bu </a:t>
            </a:r>
            <a:r>
              <a:rPr lang="tr-TR" dirty="0"/>
              <a:t>kısaltmalar ile yapılması </a:t>
            </a:r>
            <a:r>
              <a:rPr lang="tr-TR" dirty="0" smtClean="0"/>
              <a:t>mümkündür. Artırma ve Azaltma  işlemlerini  </a:t>
            </a:r>
            <a:r>
              <a:rPr lang="tr-TR" dirty="0"/>
              <a:t>yapabilmemiz için + (artı) ve - (eksi) operatörlerinden </a:t>
            </a:r>
            <a:r>
              <a:rPr lang="tr-TR" dirty="0" smtClean="0"/>
              <a:t>yararlanacağız. Kullanım </a:t>
            </a:r>
            <a:r>
              <a:rPr lang="tr-TR" dirty="0"/>
              <a:t>formatı ++ iki artı veya -- iki eksi şeklinde olacaktır. Bu </a:t>
            </a:r>
            <a:r>
              <a:rPr lang="tr-TR" dirty="0" smtClean="0"/>
              <a:t>operatörleri durumuna </a:t>
            </a:r>
            <a:r>
              <a:rPr lang="tr-TR" dirty="0"/>
              <a:t>göre değişken </a:t>
            </a:r>
            <a:r>
              <a:rPr lang="tr-TR" b="1" dirty="0" smtClean="0"/>
              <a:t>sonuna (</a:t>
            </a:r>
            <a:r>
              <a:rPr lang="tr-TR" b="1" dirty="0" err="1" smtClean="0"/>
              <a:t>Postfix</a:t>
            </a:r>
            <a:r>
              <a:rPr lang="tr-TR" b="1" dirty="0" smtClean="0"/>
              <a:t>)</a:t>
            </a:r>
            <a:r>
              <a:rPr lang="tr-TR" dirty="0" smtClean="0"/>
              <a:t> </a:t>
            </a:r>
            <a:r>
              <a:rPr lang="tr-TR" dirty="0"/>
              <a:t>veya değişken </a:t>
            </a:r>
            <a:r>
              <a:rPr lang="tr-TR" b="1" dirty="0" smtClean="0"/>
              <a:t>başına (</a:t>
            </a:r>
            <a:r>
              <a:rPr lang="tr-TR" b="1" dirty="0" err="1" smtClean="0"/>
              <a:t>prefix</a:t>
            </a:r>
            <a:r>
              <a:rPr lang="tr-TR" b="1" dirty="0" smtClean="0"/>
              <a:t>)</a:t>
            </a:r>
            <a:r>
              <a:rPr lang="tr-TR" dirty="0" smtClean="0"/>
              <a:t> </a:t>
            </a:r>
            <a:r>
              <a:rPr lang="tr-TR" dirty="0"/>
              <a:t>yazılır. Ayrıca </a:t>
            </a:r>
            <a:r>
              <a:rPr lang="tr-TR" dirty="0" smtClean="0"/>
              <a:t>dikkat etmeniz </a:t>
            </a:r>
            <a:r>
              <a:rPr lang="tr-TR" dirty="0"/>
              <a:t>gereken nokta, operatörlerin ile değişkenin arasında boşluk </a:t>
            </a:r>
            <a:r>
              <a:rPr lang="tr-TR" dirty="0" smtClean="0"/>
              <a:t>olmamasıdır. Yani </a:t>
            </a:r>
            <a:r>
              <a:rPr lang="tr-TR" dirty="0"/>
              <a:t>tamamen bitişik halinde olmaları gerekiyor</a:t>
            </a:r>
            <a:r>
              <a:rPr lang="tr-TR" dirty="0" smtClean="0"/>
              <a:t>.</a:t>
            </a:r>
          </a:p>
          <a:p>
            <a:pPr marL="0" indent="0" algn="just">
              <a:buNone/>
            </a:pPr>
            <a:r>
              <a:rPr lang="tr-TR" b="1" dirty="0" smtClean="0"/>
              <a:t>Örneğin</a:t>
            </a:r>
            <a:r>
              <a:rPr lang="en-US" dirty="0" smtClean="0"/>
              <a:t> </a:t>
            </a:r>
            <a:r>
              <a:rPr lang="en-US" dirty="0">
                <a:latin typeface="Courier New" panose="02070309020205020404" pitchFamily="49" charset="0"/>
                <a:cs typeface="Courier New" panose="02070309020205020404" pitchFamily="49" charset="0"/>
              </a:rPr>
              <a:t>x = x +1</a:t>
            </a:r>
            <a:r>
              <a:rPr lang="en-US" dirty="0"/>
              <a:t>; </a:t>
            </a:r>
            <a:r>
              <a:rPr lang="en-US" dirty="0" err="1"/>
              <a:t>yazmak</a:t>
            </a:r>
            <a:r>
              <a:rPr lang="en-US" dirty="0"/>
              <a:t> </a:t>
            </a:r>
            <a:r>
              <a:rPr lang="en-US" dirty="0" err="1"/>
              <a:t>yerine</a:t>
            </a:r>
            <a:r>
              <a:rPr lang="en-US" dirty="0"/>
              <a:t> </a:t>
            </a:r>
            <a:r>
              <a:rPr lang="en-US" dirty="0">
                <a:latin typeface="Courier New" panose="02070309020205020404" pitchFamily="49" charset="0"/>
                <a:cs typeface="Courier New" panose="02070309020205020404" pitchFamily="49" charset="0"/>
              </a:rPr>
              <a:t>x++</a:t>
            </a:r>
            <a:r>
              <a:rPr lang="en-US" dirty="0"/>
              <a:t>; </a:t>
            </a:r>
            <a:r>
              <a:rPr lang="en-US" dirty="0" err="1"/>
              <a:t>yazabilirsiniz</a:t>
            </a:r>
            <a:r>
              <a:rPr lang="en-US" dirty="0"/>
              <a:t>. </a:t>
            </a:r>
            <a:r>
              <a:rPr lang="en-US" dirty="0" err="1"/>
              <a:t>Aynı</a:t>
            </a:r>
            <a:r>
              <a:rPr lang="en-US" dirty="0"/>
              <a:t> </a:t>
            </a:r>
            <a:r>
              <a:rPr lang="en-US" dirty="0" err="1"/>
              <a:t>sekilde</a:t>
            </a:r>
            <a:r>
              <a:rPr lang="en-US" dirty="0"/>
              <a:t> </a:t>
            </a:r>
            <a:r>
              <a:rPr lang="en-US" dirty="0">
                <a:latin typeface="Courier New" panose="02070309020205020404" pitchFamily="49" charset="0"/>
                <a:cs typeface="Courier New" panose="02070309020205020404" pitchFamily="49" charset="0"/>
              </a:rPr>
              <a:t>x = x -1</a:t>
            </a:r>
            <a:r>
              <a:rPr lang="en-US" dirty="0"/>
              <a:t>; </a:t>
            </a:r>
            <a:r>
              <a:rPr lang="en-US" dirty="0" err="1"/>
              <a:t>yazmak</a:t>
            </a:r>
            <a:r>
              <a:rPr lang="en-US" dirty="0"/>
              <a:t> </a:t>
            </a:r>
            <a:r>
              <a:rPr lang="tr-TR" dirty="0" smtClean="0"/>
              <a:t> </a:t>
            </a:r>
            <a:r>
              <a:rPr lang="en-US" dirty="0" err="1" smtClean="0"/>
              <a:t>yerine</a:t>
            </a:r>
            <a:r>
              <a:rPr lang="en-US" dirty="0" smtClean="0"/>
              <a:t> </a:t>
            </a:r>
            <a:r>
              <a:rPr lang="en-US" dirty="0" smtClean="0">
                <a:latin typeface="Courier New" panose="02070309020205020404" pitchFamily="49" charset="0"/>
                <a:cs typeface="Courier New" panose="02070309020205020404" pitchFamily="49" charset="0"/>
              </a:rPr>
              <a:t>x--;</a:t>
            </a:r>
            <a:r>
              <a:rPr lang="tr-TR" dirty="0" smtClean="0">
                <a:latin typeface="Courier New" panose="02070309020205020404" pitchFamily="49" charset="0"/>
                <a:cs typeface="Courier New" panose="02070309020205020404" pitchFamily="49" charset="0"/>
              </a:rPr>
              <a:t> </a:t>
            </a:r>
            <a:r>
              <a:rPr lang="en-US" dirty="0" err="1" smtClean="0"/>
              <a:t>yazabilirsiniz</a:t>
            </a:r>
            <a:r>
              <a:rPr lang="en-US" dirty="0" smtClean="0"/>
              <a:t>.</a:t>
            </a:r>
            <a:endParaRPr lang="tr-TR" dirty="0" smtClean="0"/>
          </a:p>
          <a:p>
            <a:pPr marL="0" indent="0" algn="just">
              <a:buNone/>
            </a:pPr>
            <a:endParaRPr lang="tr-TR" dirty="0"/>
          </a:p>
          <a:p>
            <a:pPr algn="just"/>
            <a:r>
              <a:rPr lang="tr-TR" b="1" dirty="0" err="1">
                <a:latin typeface="Courier New" panose="02070309020205020404" pitchFamily="49" charset="0"/>
                <a:cs typeface="Courier New" panose="02070309020205020404" pitchFamily="49" charset="0"/>
              </a:rPr>
              <a:t>degiskenAdi</a:t>
            </a:r>
            <a:r>
              <a:rPr lang="tr-TR" b="1" dirty="0" smtClean="0">
                <a:latin typeface="Courier New" panose="02070309020205020404" pitchFamily="49" charset="0"/>
                <a:cs typeface="Courier New" panose="02070309020205020404" pitchFamily="49" charset="0"/>
              </a:rPr>
              <a:t>++</a:t>
            </a:r>
            <a:r>
              <a:rPr lang="tr-TR" dirty="0" smtClean="0">
                <a:latin typeface="Courier New" panose="02070309020205020404" pitchFamily="49" charset="0"/>
                <a:cs typeface="Courier New" panose="02070309020205020404" pitchFamily="49" charset="0"/>
              </a:rPr>
              <a:t> </a:t>
            </a:r>
            <a:r>
              <a:rPr lang="tr-TR" dirty="0" smtClean="0"/>
              <a:t>; ( Son artırma ) Burada </a:t>
            </a:r>
            <a:r>
              <a:rPr lang="tr-TR" dirty="0"/>
              <a:t>değişkenin değeri 1 arttırılmıştır. Yani mevcut değeri yanı sıra +</a:t>
            </a:r>
            <a:r>
              <a:rPr lang="tr-TR" dirty="0" smtClean="0"/>
              <a:t>1 sonucuna </a:t>
            </a:r>
            <a:r>
              <a:rPr lang="tr-TR" dirty="0"/>
              <a:t>varmıştır</a:t>
            </a:r>
            <a:r>
              <a:rPr lang="tr-TR" dirty="0" smtClean="0"/>
              <a:t>. Son azaltma işleminde değişkenin değeri -1 azaltılır. </a:t>
            </a:r>
          </a:p>
          <a:p>
            <a:pPr algn="just"/>
            <a:r>
              <a:rPr lang="tr-TR" b="1" dirty="0" smtClean="0">
                <a:latin typeface="Courier New" panose="02070309020205020404" pitchFamily="49" charset="0"/>
                <a:cs typeface="Courier New" panose="02070309020205020404" pitchFamily="49" charset="0"/>
              </a:rPr>
              <a:t>--</a:t>
            </a:r>
            <a:r>
              <a:rPr lang="tr-TR" b="1" dirty="0" err="1" smtClean="0">
                <a:latin typeface="Courier New" panose="02070309020205020404" pitchFamily="49" charset="0"/>
                <a:cs typeface="Courier New" panose="02070309020205020404" pitchFamily="49" charset="0"/>
              </a:rPr>
              <a:t>degiskenAdi</a:t>
            </a:r>
            <a:r>
              <a:rPr lang="tr-TR" b="1" dirty="0" smtClean="0">
                <a:latin typeface="Courier New" panose="02070309020205020404" pitchFamily="49" charset="0"/>
                <a:cs typeface="Courier New" panose="02070309020205020404" pitchFamily="49" charset="0"/>
              </a:rPr>
              <a:t> </a:t>
            </a:r>
            <a:r>
              <a:rPr lang="tr-TR" dirty="0" smtClean="0"/>
              <a:t>; ( Ön azaltma ) Ön azaltma </a:t>
            </a:r>
            <a:r>
              <a:rPr lang="tr-TR" dirty="0"/>
              <a:t>işleminde önce </a:t>
            </a:r>
            <a:r>
              <a:rPr lang="tr-TR" dirty="0" smtClean="0"/>
              <a:t>değişenin değeri azaltılır, </a:t>
            </a:r>
            <a:r>
              <a:rPr lang="tr-TR" dirty="0"/>
              <a:t>daha sonra değişkenin değeri hesaplanır. Son arttırma </a:t>
            </a:r>
            <a:r>
              <a:rPr lang="tr-TR" dirty="0" smtClean="0"/>
              <a:t>işlemi bunun </a:t>
            </a:r>
            <a:r>
              <a:rPr lang="tr-TR" dirty="0"/>
              <a:t>tam tersidir. Yani önce değişkenin değeri hesaplanır, daha sonra </a:t>
            </a:r>
            <a:r>
              <a:rPr lang="tr-TR" dirty="0" smtClean="0"/>
              <a:t>değeri arttırılır</a:t>
            </a:r>
            <a:r>
              <a:rPr lang="tr-TR" dirty="0"/>
              <a:t>.</a:t>
            </a:r>
            <a:endParaRPr lang="en-US" dirty="0"/>
          </a:p>
        </p:txBody>
      </p:sp>
    </p:spTree>
    <p:extLst>
      <p:ext uri="{BB962C8B-B14F-4D97-AF65-F5344CB8AC3E}">
        <p14:creationId xmlns:p14="http://schemas.microsoft.com/office/powerpoint/2010/main" val="31500357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a:xfrm>
            <a:off x="2446738" y="229548"/>
            <a:ext cx="8911687" cy="1280890"/>
          </a:xfrm>
        </p:spPr>
        <p:txBody>
          <a:bodyPr>
            <a:normAutofit/>
          </a:bodyPr>
          <a:lstStyle/>
          <a:p>
            <a:r>
              <a:rPr lang="tr-TR" dirty="0" smtClean="0"/>
              <a:t>Artırma ve Azaltma Operatör Uygulama Örneği</a:t>
            </a:r>
            <a:endParaRPr lang="tr-TR"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
        <p:nvSpPr>
          <p:cNvPr id="9" name="Metin kutusu 8"/>
          <p:cNvSpPr txBox="1"/>
          <p:nvPr/>
        </p:nvSpPr>
        <p:spPr>
          <a:xfrm>
            <a:off x="6787778" y="1598279"/>
            <a:ext cx="5188322" cy="5401479"/>
          </a:xfrm>
          <a:prstGeom prst="rect">
            <a:avLst/>
          </a:prstGeom>
          <a:noFill/>
        </p:spPr>
        <p:txBody>
          <a:bodyPr wrap="square" rtlCol="0">
            <a:spAutoFit/>
          </a:bodyPr>
          <a:lstStyle/>
          <a:p>
            <a:pPr algn="just"/>
            <a:r>
              <a:rPr lang="tr-TR" sz="1700" dirty="0" smtClean="0"/>
              <a:t>Uygulama örneğinde de görüldüğü üzere başlangıçta  a değişkeni 10 iken son artırma ile 11 değeri almıştır. b değişkeni başlangıçta 15 iken son azaltma ile 14 olmuştur. c değişkeni 3 iken ön azaltma ile 2 olurken yine d değişkeni ön artırma ile 9 değerini almıştır. </a:t>
            </a:r>
          </a:p>
          <a:p>
            <a:pPr algn="just"/>
            <a:endParaRPr lang="tr-TR" sz="1700" dirty="0"/>
          </a:p>
          <a:p>
            <a:pPr algn="just"/>
            <a:r>
              <a:rPr lang="tr-TR" sz="1700" dirty="0" smtClean="0"/>
              <a:t>Sonraki işlemde ise aritmetiksel toplam yaptığımızda komuta soldan başlayarak önce a değişkenin </a:t>
            </a:r>
            <a:r>
              <a:rPr lang="tr-TR" sz="1700" dirty="0"/>
              <a:t>değeri arttırılıyor ve daha sonra </a:t>
            </a:r>
            <a:r>
              <a:rPr lang="tr-TR" sz="1700" dirty="0" smtClean="0"/>
              <a:t> b değişkeni ile toplanıyor. Toplamdan sonra b değişkeni bir azaltılıyor. Yani bir alt satırda b değişkeni bir azaltılmış olarak karşımıza çıkıyor. </a:t>
            </a:r>
          </a:p>
          <a:p>
            <a:pPr algn="just"/>
            <a:endParaRPr lang="tr-TR" sz="1700" b="1" dirty="0"/>
          </a:p>
          <a:p>
            <a:pPr algn="just"/>
            <a:r>
              <a:rPr lang="tr-TR" dirty="0" smtClean="0"/>
              <a:t>a</a:t>
            </a:r>
            <a:r>
              <a:rPr lang="tr-TR" dirty="0"/>
              <a:t>++ </a:t>
            </a:r>
            <a:r>
              <a:rPr lang="tr-TR" dirty="0" smtClean="0"/>
              <a:t>Sonek (</a:t>
            </a:r>
            <a:r>
              <a:rPr lang="tr-TR" dirty="0" err="1" smtClean="0"/>
              <a:t>Postfix</a:t>
            </a:r>
            <a:r>
              <a:rPr lang="tr-TR" dirty="0" smtClean="0"/>
              <a:t>), ++</a:t>
            </a:r>
            <a:r>
              <a:rPr lang="tr-TR" dirty="0"/>
              <a:t>a </a:t>
            </a:r>
            <a:r>
              <a:rPr lang="tr-TR" dirty="0" smtClean="0"/>
              <a:t>Önek (</a:t>
            </a:r>
            <a:r>
              <a:rPr lang="tr-TR" dirty="0" err="1" smtClean="0"/>
              <a:t>Prefix</a:t>
            </a:r>
            <a:r>
              <a:rPr lang="tr-TR" dirty="0" smtClean="0"/>
              <a:t>) arasındaki fark Sonekte </a:t>
            </a:r>
            <a:r>
              <a:rPr lang="tr-TR" dirty="0"/>
              <a:t>o anki </a:t>
            </a:r>
            <a:r>
              <a:rPr lang="tr-TR" dirty="0" smtClean="0"/>
              <a:t>henüz güncellenmeyen değer </a:t>
            </a:r>
            <a:r>
              <a:rPr lang="tr-TR" dirty="0"/>
              <a:t>ekrana </a:t>
            </a:r>
            <a:r>
              <a:rPr lang="tr-TR" dirty="0" smtClean="0"/>
              <a:t>yazdırılıyor. Önekte </a:t>
            </a:r>
            <a:r>
              <a:rPr lang="tr-TR" dirty="0"/>
              <a:t>ise </a:t>
            </a:r>
            <a:r>
              <a:rPr lang="tr-TR" dirty="0" smtClean="0"/>
              <a:t>o anda güncellendikten </a:t>
            </a:r>
            <a:r>
              <a:rPr lang="tr-TR" dirty="0"/>
              <a:t>sonraki değeri ekrana yazıyor.</a:t>
            </a:r>
          </a:p>
          <a:p>
            <a:pPr algn="just"/>
            <a:endParaRPr lang="tr-TR" sz="1700" dirty="0"/>
          </a:p>
        </p:txBody>
      </p:sp>
      <p:sp>
        <p:nvSpPr>
          <p:cNvPr id="14" name="Metin kutusu 13"/>
          <p:cNvSpPr txBox="1"/>
          <p:nvPr/>
        </p:nvSpPr>
        <p:spPr>
          <a:xfrm>
            <a:off x="1182460" y="5161961"/>
            <a:ext cx="5325918" cy="1754326"/>
          </a:xfrm>
          <a:prstGeom prst="rect">
            <a:avLst/>
          </a:prstGeom>
          <a:noFill/>
        </p:spPr>
        <p:txBody>
          <a:bodyPr wrap="square" rtlCol="0">
            <a:spAutoFit/>
          </a:bodyPr>
          <a:lstStyle/>
          <a:p>
            <a:pPr algn="just"/>
            <a:r>
              <a:rPr lang="tr-TR" b="1" dirty="0" smtClean="0">
                <a:solidFill>
                  <a:srgbClr val="FF0000"/>
                </a:solidFill>
              </a:rPr>
              <a:t>Not: </a:t>
            </a:r>
            <a:r>
              <a:rPr lang="tr-TR" dirty="0" smtClean="0"/>
              <a:t>Değişkenin solunda( başında)  ++ ya da – (artırma- azaltma) işlemi varsa önce işlem sonra sonuç; </a:t>
            </a:r>
          </a:p>
          <a:p>
            <a:pPr algn="just"/>
            <a:r>
              <a:rPr lang="tr-TR" dirty="0" smtClean="0"/>
              <a:t>İşlem değişkenin sağında ( sonunda)  ise önce içerindeki değer yazılıp sonra  artırma veya azaltma işlemi yapılır. </a:t>
            </a:r>
            <a:endParaRPr lang="tr-TR" dirty="0"/>
          </a:p>
        </p:txBody>
      </p:sp>
      <p:pic>
        <p:nvPicPr>
          <p:cNvPr id="17" name="Resim 16"/>
          <p:cNvPicPr>
            <a:picLocks noChangeAspect="1"/>
          </p:cNvPicPr>
          <p:nvPr/>
        </p:nvPicPr>
        <p:blipFill>
          <a:blip r:embed="rId2"/>
          <a:stretch>
            <a:fillRect/>
          </a:stretch>
        </p:blipFill>
        <p:spPr>
          <a:xfrm>
            <a:off x="1182460" y="1623006"/>
            <a:ext cx="4720800" cy="1700503"/>
          </a:xfrm>
          <a:prstGeom prst="rect">
            <a:avLst/>
          </a:prstGeom>
        </p:spPr>
      </p:pic>
      <p:pic>
        <p:nvPicPr>
          <p:cNvPr id="19" name="Resim 18"/>
          <p:cNvPicPr>
            <a:picLocks noChangeAspect="1"/>
          </p:cNvPicPr>
          <p:nvPr/>
        </p:nvPicPr>
        <p:blipFill>
          <a:blip r:embed="rId3"/>
          <a:stretch>
            <a:fillRect/>
          </a:stretch>
        </p:blipFill>
        <p:spPr>
          <a:xfrm>
            <a:off x="1182460" y="3436077"/>
            <a:ext cx="4720799" cy="1725884"/>
          </a:xfrm>
          <a:prstGeom prst="rect">
            <a:avLst/>
          </a:prstGeom>
        </p:spPr>
      </p:pic>
    </p:spTree>
    <p:extLst>
      <p:ext uri="{BB962C8B-B14F-4D97-AF65-F5344CB8AC3E}">
        <p14:creationId xmlns:p14="http://schemas.microsoft.com/office/powerpoint/2010/main" val="5276347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a:xfrm>
            <a:off x="2357794" y="512462"/>
            <a:ext cx="8911687" cy="1280890"/>
          </a:xfrm>
        </p:spPr>
        <p:txBody>
          <a:bodyPr>
            <a:normAutofit/>
          </a:bodyPr>
          <a:lstStyle/>
          <a:p>
            <a:r>
              <a:rPr lang="tr-TR" dirty="0"/>
              <a:t> </a:t>
            </a:r>
            <a:r>
              <a:rPr lang="tr-TR" dirty="0" smtClean="0"/>
              <a:t>Karşılaştırma (İlişkisel</a:t>
            </a:r>
            <a:r>
              <a:rPr lang="tr-TR" dirty="0"/>
              <a:t>) </a:t>
            </a:r>
            <a:r>
              <a:rPr lang="tr-TR" dirty="0" smtClean="0"/>
              <a:t>Operatörleri</a:t>
            </a:r>
            <a:endParaRPr lang="tr-TR"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15</a:t>
            </a:fld>
            <a:endParaRPr lang="en-US" dirty="0"/>
          </a:p>
        </p:txBody>
      </p:sp>
      <p:pic>
        <p:nvPicPr>
          <p:cNvPr id="6" name="Resi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8800" y="2694527"/>
            <a:ext cx="3376230" cy="2369275"/>
          </a:xfrm>
          <a:prstGeom prst="rect">
            <a:avLst/>
          </a:prstGeom>
        </p:spPr>
      </p:pic>
      <p:sp>
        <p:nvSpPr>
          <p:cNvPr id="7" name="Metin kutusu 6"/>
          <p:cNvSpPr txBox="1"/>
          <p:nvPr/>
        </p:nvSpPr>
        <p:spPr>
          <a:xfrm>
            <a:off x="1311579" y="1678865"/>
            <a:ext cx="6241674" cy="2031325"/>
          </a:xfrm>
          <a:prstGeom prst="rect">
            <a:avLst/>
          </a:prstGeom>
          <a:noFill/>
        </p:spPr>
        <p:txBody>
          <a:bodyPr wrap="square" rtlCol="0">
            <a:spAutoFit/>
          </a:bodyPr>
          <a:lstStyle/>
          <a:p>
            <a:pPr algn="just"/>
            <a:r>
              <a:rPr lang="tr-TR" dirty="0" smtClean="0"/>
              <a:t>Karşılaştırma </a:t>
            </a:r>
            <a:r>
              <a:rPr lang="tr-TR" dirty="0"/>
              <a:t>(İlişkisel) </a:t>
            </a:r>
            <a:r>
              <a:rPr lang="tr-TR" dirty="0" smtClean="0"/>
              <a:t>operatörleri </a:t>
            </a:r>
            <a:r>
              <a:rPr lang="tr-TR" dirty="0"/>
              <a:t>kavramı iki değeri karşılaştırma maksatlı </a:t>
            </a:r>
            <a:r>
              <a:rPr lang="tr-TR" dirty="0" smtClean="0"/>
              <a:t>kullanılır. Mantıksal ifadelerde ve tüm </a:t>
            </a:r>
            <a:r>
              <a:rPr lang="tr-TR" dirty="0"/>
              <a:t>karşılaştırma süreçleri bu kavram altında barınır. </a:t>
            </a:r>
            <a:endParaRPr lang="tr-TR" dirty="0" smtClean="0"/>
          </a:p>
          <a:p>
            <a:pPr algn="just"/>
            <a:endParaRPr lang="tr-TR" dirty="0"/>
          </a:p>
          <a:p>
            <a:pPr algn="just"/>
            <a:r>
              <a:rPr lang="tr-TR" dirty="0" smtClean="0"/>
              <a:t>Örneğin</a:t>
            </a:r>
            <a:r>
              <a:rPr lang="tr-TR" dirty="0"/>
              <a:t>; iki </a:t>
            </a:r>
            <a:r>
              <a:rPr lang="tr-TR" dirty="0" smtClean="0"/>
              <a:t>değer karşılaştırma </a:t>
            </a:r>
            <a:r>
              <a:rPr lang="tr-TR" dirty="0"/>
              <a:t>esnasında, sonuç </a:t>
            </a:r>
            <a:r>
              <a:rPr lang="tr-TR" dirty="0" smtClean="0"/>
              <a:t>mantıksal olarak </a:t>
            </a:r>
            <a:r>
              <a:rPr lang="tr-TR" dirty="0" err="1" smtClean="0"/>
              <a:t>boolean</a:t>
            </a:r>
            <a:r>
              <a:rPr lang="tr-TR" dirty="0" smtClean="0"/>
              <a:t> türünde doğru (</a:t>
            </a:r>
            <a:r>
              <a:rPr lang="tr-TR" b="1" dirty="0" err="1" smtClean="0"/>
              <a:t>true</a:t>
            </a:r>
            <a:r>
              <a:rPr lang="tr-TR" dirty="0" smtClean="0"/>
              <a:t>) veya yanlış (</a:t>
            </a:r>
            <a:r>
              <a:rPr lang="tr-TR" b="1" dirty="0" err="1" smtClean="0"/>
              <a:t>false</a:t>
            </a:r>
            <a:r>
              <a:rPr lang="tr-TR" dirty="0" smtClean="0"/>
              <a:t>) olur. </a:t>
            </a:r>
            <a:endParaRPr lang="tr-TR" dirty="0"/>
          </a:p>
        </p:txBody>
      </p:sp>
      <p:pic>
        <p:nvPicPr>
          <p:cNvPr id="3" name="Resim 2"/>
          <p:cNvPicPr>
            <a:picLocks noChangeAspect="1"/>
          </p:cNvPicPr>
          <p:nvPr/>
        </p:nvPicPr>
        <p:blipFill>
          <a:blip r:embed="rId3"/>
          <a:stretch>
            <a:fillRect/>
          </a:stretch>
        </p:blipFill>
        <p:spPr>
          <a:xfrm>
            <a:off x="1311579" y="4187330"/>
            <a:ext cx="6241674" cy="2271874"/>
          </a:xfrm>
          <a:prstGeom prst="rect">
            <a:avLst/>
          </a:prstGeom>
        </p:spPr>
      </p:pic>
    </p:spTree>
    <p:extLst>
      <p:ext uri="{BB962C8B-B14F-4D97-AF65-F5344CB8AC3E}">
        <p14:creationId xmlns:p14="http://schemas.microsoft.com/office/powerpoint/2010/main" val="18167739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a:xfrm>
            <a:off x="1644193" y="479328"/>
            <a:ext cx="9806441" cy="1280890"/>
          </a:xfrm>
        </p:spPr>
        <p:txBody>
          <a:bodyPr>
            <a:normAutofit/>
          </a:bodyPr>
          <a:lstStyle/>
          <a:p>
            <a:r>
              <a:rPr lang="tr-TR" dirty="0" smtClean="0"/>
              <a:t>Karşılaştırma Operatörleri Uygulama </a:t>
            </a:r>
            <a:r>
              <a:rPr lang="tr-TR" dirty="0"/>
              <a:t>Örneği </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
        <p:nvSpPr>
          <p:cNvPr id="7" name="Metin kutusu 6"/>
          <p:cNvSpPr txBox="1"/>
          <p:nvPr/>
        </p:nvSpPr>
        <p:spPr>
          <a:xfrm>
            <a:off x="1334011" y="5876185"/>
            <a:ext cx="10665137" cy="923330"/>
          </a:xfrm>
          <a:prstGeom prst="rect">
            <a:avLst/>
          </a:prstGeom>
          <a:noFill/>
        </p:spPr>
        <p:txBody>
          <a:bodyPr wrap="square" rtlCol="0">
            <a:spAutoFit/>
          </a:bodyPr>
          <a:lstStyle/>
          <a:p>
            <a:r>
              <a:rPr lang="tr-TR" dirty="0" smtClean="0"/>
              <a:t>Uygulamada gördüğünüz üzere  i, j, ve k değişkenleri birbirleri arasında çift taraflı mantıksal olarak karşılaştırılmış ve sağ - sol değerleri gerçekleşirse Doğru (</a:t>
            </a:r>
            <a:r>
              <a:rPr lang="tr-TR" dirty="0" err="1" smtClean="0"/>
              <a:t>true</a:t>
            </a:r>
            <a:r>
              <a:rPr lang="tr-TR" dirty="0" smtClean="0"/>
              <a:t>) </a:t>
            </a:r>
            <a:r>
              <a:rPr lang="tr-TR" dirty="0"/>
              <a:t>aksi </a:t>
            </a:r>
            <a:r>
              <a:rPr lang="tr-TR" dirty="0" smtClean="0"/>
              <a:t>taktirde Yanlış  (</a:t>
            </a:r>
            <a:r>
              <a:rPr lang="tr-TR" dirty="0" err="1" smtClean="0"/>
              <a:t>false</a:t>
            </a:r>
            <a:r>
              <a:rPr lang="tr-TR" dirty="0" smtClean="0"/>
              <a:t>) değerini üretirler</a:t>
            </a:r>
            <a:r>
              <a:rPr lang="tr-TR" dirty="0"/>
              <a:t>.</a:t>
            </a:r>
          </a:p>
        </p:txBody>
      </p:sp>
      <p:pic>
        <p:nvPicPr>
          <p:cNvPr id="8" name="Resim 7"/>
          <p:cNvPicPr>
            <a:picLocks noChangeAspect="1"/>
          </p:cNvPicPr>
          <p:nvPr/>
        </p:nvPicPr>
        <p:blipFill>
          <a:blip r:embed="rId2"/>
          <a:stretch>
            <a:fillRect/>
          </a:stretch>
        </p:blipFill>
        <p:spPr>
          <a:xfrm>
            <a:off x="1095679" y="1371421"/>
            <a:ext cx="6446818" cy="4504764"/>
          </a:xfrm>
          <a:prstGeom prst="rect">
            <a:avLst/>
          </a:prstGeom>
        </p:spPr>
      </p:pic>
      <p:pic>
        <p:nvPicPr>
          <p:cNvPr id="10" name="Resim 9"/>
          <p:cNvPicPr>
            <a:picLocks noChangeAspect="1"/>
          </p:cNvPicPr>
          <p:nvPr/>
        </p:nvPicPr>
        <p:blipFill>
          <a:blip r:embed="rId3"/>
          <a:stretch>
            <a:fillRect/>
          </a:stretch>
        </p:blipFill>
        <p:spPr>
          <a:xfrm>
            <a:off x="7629750" y="1371421"/>
            <a:ext cx="4282145" cy="4504764"/>
          </a:xfrm>
          <a:prstGeom prst="rect">
            <a:avLst/>
          </a:prstGeom>
        </p:spPr>
      </p:pic>
    </p:spTree>
    <p:extLst>
      <p:ext uri="{BB962C8B-B14F-4D97-AF65-F5344CB8AC3E}">
        <p14:creationId xmlns:p14="http://schemas.microsoft.com/office/powerpoint/2010/main" val="655300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dirty="0" smtClean="0"/>
              <a:t>Mantıksal Operatörler</a:t>
            </a:r>
            <a:endParaRPr lang="tr-TR"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
        <p:nvSpPr>
          <p:cNvPr id="8" name="İçerik Yer Tutucusu 2">
            <a:extLst>
              <a:ext uri="{FF2B5EF4-FFF2-40B4-BE49-F238E27FC236}">
                <a16:creationId xmlns:a16="http://schemas.microsoft.com/office/drawing/2014/main" id="{F2A25E5B-E61F-42AF-BFF3-6EA49E8C2BEA}"/>
              </a:ext>
            </a:extLst>
          </p:cNvPr>
          <p:cNvSpPr>
            <a:spLocks noGrp="1"/>
          </p:cNvSpPr>
          <p:nvPr>
            <p:ph idx="1"/>
          </p:nvPr>
        </p:nvSpPr>
        <p:spPr>
          <a:xfrm>
            <a:off x="1095679" y="1399369"/>
            <a:ext cx="10694851" cy="1902608"/>
          </a:xfrm>
        </p:spPr>
        <p:txBody>
          <a:bodyPr>
            <a:normAutofit lnSpcReduction="10000"/>
          </a:bodyPr>
          <a:lstStyle/>
          <a:p>
            <a:pPr marL="0" indent="0" algn="just">
              <a:buNone/>
            </a:pPr>
            <a:r>
              <a:rPr lang="tr-TR" dirty="0"/>
              <a:t>Bir önceki konuda </a:t>
            </a:r>
            <a:r>
              <a:rPr lang="tr-TR" dirty="0" smtClean="0"/>
              <a:t>ilişkisel ( karşılaştırma )  </a:t>
            </a:r>
            <a:r>
              <a:rPr lang="tr-TR" dirty="0"/>
              <a:t>operatörler vasıtasıyla iki değeri </a:t>
            </a:r>
            <a:r>
              <a:rPr lang="tr-TR" dirty="0" smtClean="0"/>
              <a:t>karşılaştırabiliyorduk ancak </a:t>
            </a:r>
            <a:r>
              <a:rPr lang="tr-TR" dirty="0"/>
              <a:t>birden çok değerlerin karşılaştırılması durumunda bu yöntem çok </a:t>
            </a:r>
            <a:r>
              <a:rPr lang="tr-TR" dirty="0" smtClean="0"/>
              <a:t>uzun ve meşakkatli olacağı için birden </a:t>
            </a:r>
            <a:r>
              <a:rPr lang="tr-TR" dirty="0"/>
              <a:t>fazla karşılaştırma durumlarını birleştirip tek bir </a:t>
            </a:r>
            <a:r>
              <a:rPr lang="tr-TR" dirty="0" smtClean="0"/>
              <a:t>koşul haline </a:t>
            </a:r>
            <a:r>
              <a:rPr lang="tr-TR" dirty="0"/>
              <a:t>getirilmesi, ancak mantıksal operatörlerle </a:t>
            </a:r>
            <a:r>
              <a:rPr lang="tr-TR" dirty="0" smtClean="0"/>
              <a:t>mümkündür. Kıyaslamanın </a:t>
            </a:r>
            <a:r>
              <a:rPr lang="tr-TR" dirty="0"/>
              <a:t>sonucuna bağlı olarak da hangi iş(</a:t>
            </a:r>
            <a:r>
              <a:rPr lang="tr-TR" dirty="0" err="1"/>
              <a:t>lem</a:t>
            </a:r>
            <a:r>
              <a:rPr lang="tr-TR" dirty="0"/>
              <a:t>)</a:t>
            </a:r>
            <a:r>
              <a:rPr lang="tr-TR" dirty="0" err="1"/>
              <a:t>lerin</a:t>
            </a:r>
            <a:r>
              <a:rPr lang="tr-TR" dirty="0"/>
              <a:t> yapılacağına karar verilir. Mantıksal operatörlerin sonucu, </a:t>
            </a:r>
            <a:r>
              <a:rPr lang="tr-TR" b="1" dirty="0" err="1"/>
              <a:t>boolean</a:t>
            </a:r>
            <a:r>
              <a:rPr lang="tr-TR" b="1" dirty="0"/>
              <a:t> </a:t>
            </a:r>
            <a:r>
              <a:rPr lang="tr-TR" dirty="0"/>
              <a:t>tipi değişkenlerde tutulur ve sadece birbirinin tersi olan iki değerden birini (True-</a:t>
            </a:r>
            <a:r>
              <a:rPr lang="tr-TR" dirty="0" err="1"/>
              <a:t>False</a:t>
            </a:r>
            <a:r>
              <a:rPr lang="tr-TR" dirty="0"/>
              <a:t>, </a:t>
            </a:r>
            <a:r>
              <a:rPr lang="tr-TR" dirty="0" err="1"/>
              <a:t>Yes</a:t>
            </a:r>
            <a:r>
              <a:rPr lang="tr-TR" dirty="0"/>
              <a:t>-No, Evet-Hayır, Doğru-Yanlış, ‘1’- ‘0’ gibi) </a:t>
            </a:r>
            <a:r>
              <a:rPr lang="tr-TR" dirty="0" smtClean="0"/>
              <a:t>üretir. Bu değerleri bilgisayar mantığında </a:t>
            </a:r>
            <a:r>
              <a:rPr lang="tr-TR" dirty="0"/>
              <a:t>1 ya da </a:t>
            </a:r>
            <a:r>
              <a:rPr lang="tr-TR" dirty="0" smtClean="0"/>
              <a:t>0’a </a:t>
            </a:r>
            <a:r>
              <a:rPr lang="tr-TR" dirty="0"/>
              <a:t>benzetebiliriz</a:t>
            </a:r>
            <a:r>
              <a:rPr lang="tr-TR" dirty="0" smtClean="0"/>
              <a:t>.</a:t>
            </a:r>
          </a:p>
        </p:txBody>
      </p:sp>
      <p:pic>
        <p:nvPicPr>
          <p:cNvPr id="3" name="Resim 2"/>
          <p:cNvPicPr>
            <a:picLocks noChangeAspect="1"/>
          </p:cNvPicPr>
          <p:nvPr/>
        </p:nvPicPr>
        <p:blipFill>
          <a:blip r:embed="rId2"/>
          <a:stretch>
            <a:fillRect/>
          </a:stretch>
        </p:blipFill>
        <p:spPr>
          <a:xfrm>
            <a:off x="7841247" y="3963081"/>
            <a:ext cx="4189644" cy="2402370"/>
          </a:xfrm>
          <a:prstGeom prst="rect">
            <a:avLst/>
          </a:prstGeom>
        </p:spPr>
      </p:pic>
      <p:sp>
        <p:nvSpPr>
          <p:cNvPr id="5" name="Metin kutusu 4"/>
          <p:cNvSpPr txBox="1"/>
          <p:nvPr/>
        </p:nvSpPr>
        <p:spPr>
          <a:xfrm>
            <a:off x="1095679" y="3548439"/>
            <a:ext cx="6435596" cy="3231654"/>
          </a:xfrm>
          <a:prstGeom prst="rect">
            <a:avLst/>
          </a:prstGeom>
          <a:noFill/>
        </p:spPr>
        <p:txBody>
          <a:bodyPr wrap="square" rtlCol="0">
            <a:spAutoFit/>
          </a:bodyPr>
          <a:lstStyle/>
          <a:p>
            <a:pPr algn="just"/>
            <a:r>
              <a:rPr lang="tr-TR" sz="1700" b="1" dirty="0" smtClean="0">
                <a:solidFill>
                  <a:schemeClr val="tx1">
                    <a:lumMod val="75000"/>
                    <a:lumOff val="25000"/>
                  </a:schemeClr>
                </a:solidFill>
              </a:rPr>
              <a:t>&amp;&amp;(VE – AND) </a:t>
            </a:r>
            <a:r>
              <a:rPr lang="tr-TR" sz="1700" dirty="0" smtClean="0">
                <a:solidFill>
                  <a:schemeClr val="tx1">
                    <a:lumMod val="75000"/>
                    <a:lumOff val="25000"/>
                  </a:schemeClr>
                </a:solidFill>
              </a:rPr>
              <a:t>operatörü </a:t>
            </a:r>
            <a:r>
              <a:rPr lang="tr-TR" sz="1700" dirty="0">
                <a:solidFill>
                  <a:schemeClr val="tx1">
                    <a:lumMod val="75000"/>
                    <a:lumOff val="25000"/>
                  </a:schemeClr>
                </a:solidFill>
              </a:rPr>
              <a:t>her iki tarafındaki </a:t>
            </a:r>
            <a:r>
              <a:rPr lang="tr-TR" sz="1700" dirty="0" smtClean="0">
                <a:solidFill>
                  <a:schemeClr val="tx1">
                    <a:lumMod val="75000"/>
                    <a:lumOff val="25000"/>
                  </a:schemeClr>
                </a:solidFill>
              </a:rPr>
              <a:t>değer doğru </a:t>
            </a:r>
            <a:r>
              <a:rPr lang="tr-TR" sz="1700" dirty="0">
                <a:solidFill>
                  <a:schemeClr val="tx1">
                    <a:lumMod val="75000"/>
                    <a:lumOff val="25000"/>
                  </a:schemeClr>
                </a:solidFill>
              </a:rPr>
              <a:t>ise </a:t>
            </a:r>
            <a:r>
              <a:rPr lang="tr-TR" sz="1700" dirty="0" smtClean="0">
                <a:solidFill>
                  <a:schemeClr val="tx1">
                    <a:lumMod val="75000"/>
                    <a:lumOff val="25000"/>
                  </a:schemeClr>
                </a:solidFill>
              </a:rPr>
              <a:t>doğru </a:t>
            </a:r>
            <a:r>
              <a:rPr lang="tr-TR" sz="1700" dirty="0">
                <a:solidFill>
                  <a:schemeClr val="tx1">
                    <a:lumMod val="75000"/>
                    <a:lumOff val="25000"/>
                  </a:schemeClr>
                </a:solidFill>
              </a:rPr>
              <a:t>sonucunu üretecek ama </a:t>
            </a:r>
            <a:r>
              <a:rPr lang="tr-TR" sz="1700" dirty="0" smtClean="0">
                <a:solidFill>
                  <a:schemeClr val="tx1">
                    <a:lumMod val="75000"/>
                    <a:lumOff val="25000"/>
                  </a:schemeClr>
                </a:solidFill>
              </a:rPr>
              <a:t>sağ </a:t>
            </a:r>
            <a:r>
              <a:rPr lang="tr-TR" sz="1700" dirty="0">
                <a:solidFill>
                  <a:schemeClr val="tx1">
                    <a:lumMod val="75000"/>
                    <a:lumOff val="25000"/>
                  </a:schemeClr>
                </a:solidFill>
              </a:rPr>
              <a:t>ya da sol taraftan bir tanesi </a:t>
            </a:r>
            <a:r>
              <a:rPr lang="tr-TR" sz="1700" dirty="0" smtClean="0">
                <a:solidFill>
                  <a:schemeClr val="tx1">
                    <a:lumMod val="75000"/>
                    <a:lumOff val="25000"/>
                  </a:schemeClr>
                </a:solidFill>
              </a:rPr>
              <a:t>yanlış olması </a:t>
            </a:r>
            <a:r>
              <a:rPr lang="tr-TR" sz="1700" dirty="0">
                <a:solidFill>
                  <a:schemeClr val="tx1">
                    <a:lumMod val="75000"/>
                    <a:lumOff val="25000"/>
                  </a:schemeClr>
                </a:solidFill>
              </a:rPr>
              <a:t>durumunda </a:t>
            </a:r>
            <a:r>
              <a:rPr lang="tr-TR" sz="1700" dirty="0" smtClean="0">
                <a:solidFill>
                  <a:schemeClr val="tx1">
                    <a:lumMod val="75000"/>
                    <a:lumOff val="25000"/>
                  </a:schemeClr>
                </a:solidFill>
              </a:rPr>
              <a:t>yanlış değerini </a:t>
            </a:r>
            <a:r>
              <a:rPr lang="tr-TR" sz="1700" dirty="0">
                <a:solidFill>
                  <a:schemeClr val="tx1">
                    <a:lumMod val="75000"/>
                    <a:lumOff val="25000"/>
                  </a:schemeClr>
                </a:solidFill>
              </a:rPr>
              <a:t>üretecektir.</a:t>
            </a:r>
          </a:p>
          <a:p>
            <a:pPr algn="just"/>
            <a:r>
              <a:rPr lang="tr-TR" sz="1700" b="1" dirty="0" smtClean="0">
                <a:solidFill>
                  <a:schemeClr val="tx1">
                    <a:lumMod val="75000"/>
                    <a:lumOff val="25000"/>
                  </a:schemeClr>
                </a:solidFill>
              </a:rPr>
              <a:t>|| (VEYA – OR) </a:t>
            </a:r>
            <a:r>
              <a:rPr lang="tr-TR" sz="1700" dirty="0" smtClean="0">
                <a:solidFill>
                  <a:schemeClr val="tx1">
                    <a:lumMod val="75000"/>
                    <a:lumOff val="25000"/>
                  </a:schemeClr>
                </a:solidFill>
              </a:rPr>
              <a:t>operatörü </a:t>
            </a:r>
            <a:r>
              <a:rPr lang="tr-TR" sz="1700" dirty="0">
                <a:solidFill>
                  <a:schemeClr val="tx1">
                    <a:lumMod val="75000"/>
                    <a:lumOff val="25000"/>
                  </a:schemeClr>
                </a:solidFill>
              </a:rPr>
              <a:t>de iki tarafındaki </a:t>
            </a:r>
            <a:r>
              <a:rPr lang="tr-TR" sz="1700" dirty="0" smtClean="0">
                <a:solidFill>
                  <a:schemeClr val="tx1">
                    <a:lumMod val="75000"/>
                    <a:lumOff val="25000"/>
                  </a:schemeClr>
                </a:solidFill>
              </a:rPr>
              <a:t>değerlerden </a:t>
            </a:r>
            <a:r>
              <a:rPr lang="tr-TR" sz="1700" dirty="0">
                <a:solidFill>
                  <a:schemeClr val="tx1">
                    <a:lumMod val="75000"/>
                    <a:lumOff val="25000"/>
                  </a:schemeClr>
                </a:solidFill>
              </a:rPr>
              <a:t>en az bir </a:t>
            </a:r>
            <a:r>
              <a:rPr lang="tr-TR" sz="1700" dirty="0" smtClean="0">
                <a:solidFill>
                  <a:schemeClr val="tx1">
                    <a:lumMod val="75000"/>
                    <a:lumOff val="25000"/>
                  </a:schemeClr>
                </a:solidFill>
              </a:rPr>
              <a:t>tanesi doğru olması </a:t>
            </a:r>
            <a:r>
              <a:rPr lang="tr-TR" sz="1700" dirty="0">
                <a:solidFill>
                  <a:schemeClr val="tx1">
                    <a:lumMod val="75000"/>
                    <a:lumOff val="25000"/>
                  </a:schemeClr>
                </a:solidFill>
              </a:rPr>
              <a:t>durumunda </a:t>
            </a:r>
            <a:r>
              <a:rPr lang="tr-TR" sz="1700" dirty="0" smtClean="0">
                <a:solidFill>
                  <a:schemeClr val="tx1">
                    <a:lumMod val="75000"/>
                    <a:lumOff val="25000"/>
                  </a:schemeClr>
                </a:solidFill>
              </a:rPr>
              <a:t>doğru değerini </a:t>
            </a:r>
            <a:r>
              <a:rPr lang="tr-TR" sz="1700" dirty="0">
                <a:solidFill>
                  <a:schemeClr val="tx1">
                    <a:lumMod val="75000"/>
                    <a:lumOff val="25000"/>
                  </a:schemeClr>
                </a:solidFill>
              </a:rPr>
              <a:t>üretecek, her </a:t>
            </a:r>
            <a:r>
              <a:rPr lang="tr-TR" sz="1700" dirty="0" smtClean="0">
                <a:solidFill>
                  <a:schemeClr val="tx1">
                    <a:lumMod val="75000"/>
                    <a:lumOff val="25000"/>
                  </a:schemeClr>
                </a:solidFill>
              </a:rPr>
              <a:t>iki tarafın </a:t>
            </a:r>
            <a:r>
              <a:rPr lang="tr-TR" sz="1700" dirty="0">
                <a:solidFill>
                  <a:schemeClr val="tx1">
                    <a:lumMod val="75000"/>
                    <a:lumOff val="25000"/>
                  </a:schemeClr>
                </a:solidFill>
              </a:rPr>
              <a:t>da </a:t>
            </a:r>
            <a:r>
              <a:rPr lang="tr-TR" sz="1700" dirty="0" smtClean="0">
                <a:solidFill>
                  <a:schemeClr val="tx1">
                    <a:lumMod val="75000"/>
                    <a:lumOff val="25000"/>
                  </a:schemeClr>
                </a:solidFill>
              </a:rPr>
              <a:t>yanlış olması </a:t>
            </a:r>
            <a:r>
              <a:rPr lang="tr-TR" sz="1700" dirty="0">
                <a:solidFill>
                  <a:schemeClr val="tx1">
                    <a:lumMod val="75000"/>
                    <a:lumOff val="25000"/>
                  </a:schemeClr>
                </a:solidFill>
              </a:rPr>
              <a:t>durumunda </a:t>
            </a:r>
            <a:r>
              <a:rPr lang="tr-TR" sz="1700" dirty="0" smtClean="0">
                <a:solidFill>
                  <a:schemeClr val="tx1">
                    <a:lumMod val="75000"/>
                    <a:lumOff val="25000"/>
                  </a:schemeClr>
                </a:solidFill>
              </a:rPr>
              <a:t>yanlış değerini </a:t>
            </a:r>
            <a:r>
              <a:rPr lang="tr-TR" sz="1700" dirty="0">
                <a:solidFill>
                  <a:schemeClr val="tx1">
                    <a:lumMod val="75000"/>
                    <a:lumOff val="25000"/>
                  </a:schemeClr>
                </a:solidFill>
              </a:rPr>
              <a:t>üretecektir</a:t>
            </a:r>
            <a:r>
              <a:rPr lang="tr-TR" sz="1700" dirty="0" smtClean="0">
                <a:solidFill>
                  <a:schemeClr val="tx1">
                    <a:lumMod val="75000"/>
                    <a:lumOff val="25000"/>
                  </a:schemeClr>
                </a:solidFill>
              </a:rPr>
              <a:t>.</a:t>
            </a:r>
          </a:p>
          <a:p>
            <a:pPr algn="just"/>
            <a:r>
              <a:rPr lang="tr-TR" sz="1700" b="1" dirty="0" smtClean="0">
                <a:solidFill>
                  <a:schemeClr val="tx1">
                    <a:lumMod val="75000"/>
                    <a:lumOff val="25000"/>
                  </a:schemeClr>
                </a:solidFill>
              </a:rPr>
              <a:t>! ( DEĞİL – NOT ) </a:t>
            </a:r>
            <a:r>
              <a:rPr lang="tr-TR" sz="1700" dirty="0">
                <a:solidFill>
                  <a:schemeClr val="tx1">
                    <a:lumMod val="75000"/>
                    <a:lumOff val="25000"/>
                  </a:schemeClr>
                </a:solidFill>
              </a:rPr>
              <a:t>o</a:t>
            </a:r>
            <a:r>
              <a:rPr lang="tr-TR" sz="1700" dirty="0" smtClean="0">
                <a:solidFill>
                  <a:schemeClr val="tx1">
                    <a:lumMod val="75000"/>
                    <a:lumOff val="25000"/>
                  </a:schemeClr>
                </a:solidFill>
              </a:rPr>
              <a:t>peratörü doğruyu yanlış, yanlışı ise doğru yapacaktır.</a:t>
            </a:r>
          </a:p>
          <a:p>
            <a:pPr algn="just"/>
            <a:r>
              <a:rPr lang="tr-TR" sz="1700" b="1" dirty="0" smtClean="0">
                <a:solidFill>
                  <a:schemeClr val="tx1">
                    <a:lumMod val="75000"/>
                    <a:lumOff val="25000"/>
                  </a:schemeClr>
                </a:solidFill>
              </a:rPr>
              <a:t>^ ( YA DA – XOR) </a:t>
            </a:r>
            <a:r>
              <a:rPr lang="tr-TR" sz="1700" dirty="0" smtClean="0">
                <a:solidFill>
                  <a:schemeClr val="tx1">
                    <a:lumMod val="75000"/>
                    <a:lumOff val="25000"/>
                  </a:schemeClr>
                </a:solidFill>
              </a:rPr>
              <a:t>operatörü ise her iki taraf doğruysa ve her iki taraf yanlışsa yanlış, herhangi biri yanlış biri doğruysa doğru değerini döndürecektir. </a:t>
            </a:r>
            <a:endParaRPr lang="tr-TR" sz="1700" b="1" dirty="0">
              <a:solidFill>
                <a:schemeClr val="tx1">
                  <a:lumMod val="75000"/>
                  <a:lumOff val="25000"/>
                </a:schemeClr>
              </a:solidFill>
            </a:endParaRPr>
          </a:p>
        </p:txBody>
      </p:sp>
    </p:spTree>
    <p:extLst>
      <p:ext uri="{BB962C8B-B14F-4D97-AF65-F5344CB8AC3E}">
        <p14:creationId xmlns:p14="http://schemas.microsoft.com/office/powerpoint/2010/main" val="26975881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2024743" y="624110"/>
            <a:ext cx="9479869" cy="1280890"/>
          </a:xfrm>
        </p:spPr>
        <p:txBody>
          <a:bodyPr/>
          <a:lstStyle/>
          <a:p>
            <a:r>
              <a:rPr lang="tr-TR" dirty="0" smtClean="0"/>
              <a:t>Mantıksal Operatörler </a:t>
            </a:r>
            <a:r>
              <a:rPr lang="tr-TR" dirty="0"/>
              <a:t>Uygulama Örneği </a:t>
            </a:r>
          </a:p>
        </p:txBody>
      </p:sp>
      <p:sp>
        <p:nvSpPr>
          <p:cNvPr id="4" name="Slayt Numarası Yer Tutucusu 3"/>
          <p:cNvSpPr>
            <a:spLocks noGrp="1"/>
          </p:cNvSpPr>
          <p:nvPr>
            <p:ph type="sldNum" sz="quarter" idx="12"/>
          </p:nvPr>
        </p:nvSpPr>
        <p:spPr/>
        <p:txBody>
          <a:bodyPr/>
          <a:lstStyle/>
          <a:p>
            <a:fld id="{D57F1E4F-1CFF-5643-939E-217C01CDF565}" type="slidenum">
              <a:rPr lang="en-US" smtClean="0"/>
              <a:pPr/>
              <a:t>18</a:t>
            </a:fld>
            <a:endParaRPr lang="en-US" dirty="0"/>
          </a:p>
        </p:txBody>
      </p:sp>
      <p:pic>
        <p:nvPicPr>
          <p:cNvPr id="6" name="Resim 5"/>
          <p:cNvPicPr>
            <a:picLocks noChangeAspect="1"/>
          </p:cNvPicPr>
          <p:nvPr/>
        </p:nvPicPr>
        <p:blipFill>
          <a:blip r:embed="rId2"/>
          <a:stretch>
            <a:fillRect/>
          </a:stretch>
        </p:blipFill>
        <p:spPr>
          <a:xfrm>
            <a:off x="921695" y="4696636"/>
            <a:ext cx="6315128" cy="2096194"/>
          </a:xfrm>
          <a:prstGeom prst="rect">
            <a:avLst/>
          </a:prstGeom>
        </p:spPr>
      </p:pic>
      <p:pic>
        <p:nvPicPr>
          <p:cNvPr id="7" name="Resim 6"/>
          <p:cNvPicPr>
            <a:picLocks noChangeAspect="1"/>
          </p:cNvPicPr>
          <p:nvPr/>
        </p:nvPicPr>
        <p:blipFill>
          <a:blip r:embed="rId3"/>
          <a:stretch>
            <a:fillRect/>
          </a:stretch>
        </p:blipFill>
        <p:spPr>
          <a:xfrm>
            <a:off x="8197670" y="1485657"/>
            <a:ext cx="3104599" cy="1746337"/>
          </a:xfrm>
          <a:prstGeom prst="rect">
            <a:avLst/>
          </a:prstGeom>
        </p:spPr>
      </p:pic>
      <p:sp>
        <p:nvSpPr>
          <p:cNvPr id="8" name="Metin kutusu 7"/>
          <p:cNvSpPr txBox="1"/>
          <p:nvPr/>
        </p:nvSpPr>
        <p:spPr>
          <a:xfrm>
            <a:off x="7638137" y="3377259"/>
            <a:ext cx="4245429" cy="1815882"/>
          </a:xfrm>
          <a:prstGeom prst="rect">
            <a:avLst/>
          </a:prstGeom>
          <a:noFill/>
        </p:spPr>
        <p:txBody>
          <a:bodyPr wrap="square" rtlCol="0">
            <a:spAutoFit/>
          </a:bodyPr>
          <a:lstStyle/>
          <a:p>
            <a:pPr algn="just"/>
            <a:r>
              <a:rPr lang="tr-TR" sz="1600" dirty="0" smtClean="0">
                <a:solidFill>
                  <a:schemeClr val="tx1">
                    <a:lumMod val="65000"/>
                    <a:lumOff val="35000"/>
                  </a:schemeClr>
                </a:solidFill>
              </a:rPr>
              <a:t>Komutlar soldan başlayarak işlenir.  İşlenen komutlar birden fazla olacağı için doğruluk tablosu ve operatörlere göre sonuç ekrana yazdırılır. Mantıksal operatörlerin de kendi arasında işlem önceliği sırası bulunur. Öncelik sırası şu şekildedir: </a:t>
            </a:r>
            <a:endParaRPr lang="tr-TR" sz="1600" dirty="0">
              <a:solidFill>
                <a:schemeClr val="tx1">
                  <a:lumMod val="65000"/>
                  <a:lumOff val="35000"/>
                </a:schemeClr>
              </a:solidFill>
            </a:endParaRPr>
          </a:p>
        </p:txBody>
      </p:sp>
      <p:graphicFrame>
        <p:nvGraphicFramePr>
          <p:cNvPr id="9" name="Tablo 8"/>
          <p:cNvGraphicFramePr>
            <a:graphicFrameLocks noGrp="1"/>
          </p:cNvGraphicFramePr>
          <p:nvPr>
            <p:extLst>
              <p:ext uri="{D42A27DB-BD31-4B8C-83A1-F6EECF244321}">
                <p14:modId xmlns:p14="http://schemas.microsoft.com/office/powerpoint/2010/main" val="263077024"/>
              </p:ext>
            </p:extLst>
          </p:nvPr>
        </p:nvGraphicFramePr>
        <p:xfrm>
          <a:off x="8219436" y="5237448"/>
          <a:ext cx="3082833" cy="1555382"/>
        </p:xfrm>
        <a:graphic>
          <a:graphicData uri="http://schemas.openxmlformats.org/drawingml/2006/table">
            <a:tbl>
              <a:tblPr/>
              <a:tblGrid>
                <a:gridCol w="305126">
                  <a:extLst>
                    <a:ext uri="{9D8B030D-6E8A-4147-A177-3AD203B41FA5}">
                      <a16:colId xmlns:a16="http://schemas.microsoft.com/office/drawing/2014/main" val="3399438513"/>
                    </a:ext>
                  </a:extLst>
                </a:gridCol>
                <a:gridCol w="1516415">
                  <a:extLst>
                    <a:ext uri="{9D8B030D-6E8A-4147-A177-3AD203B41FA5}">
                      <a16:colId xmlns:a16="http://schemas.microsoft.com/office/drawing/2014/main" val="2251529477"/>
                    </a:ext>
                  </a:extLst>
                </a:gridCol>
                <a:gridCol w="1261292">
                  <a:extLst>
                    <a:ext uri="{9D8B030D-6E8A-4147-A177-3AD203B41FA5}">
                      <a16:colId xmlns:a16="http://schemas.microsoft.com/office/drawing/2014/main" val="3718637378"/>
                    </a:ext>
                  </a:extLst>
                </a:gridCol>
              </a:tblGrid>
              <a:tr h="311612">
                <a:tc>
                  <a:txBody>
                    <a:bodyPr/>
                    <a:lstStyle/>
                    <a:p>
                      <a:r>
                        <a:rPr lang="tr-TR" sz="1400" b="0">
                          <a:solidFill>
                            <a:srgbClr val="7C7C7C"/>
                          </a:solidFill>
                          <a:effectLst/>
                        </a:rPr>
                        <a:t>1</a:t>
                      </a:r>
                    </a:p>
                  </a:txBody>
                  <a:tcPr anchor="ctr">
                    <a:lnL>
                      <a:noFill/>
                    </a:lnL>
                    <a:lnR>
                      <a:noFill/>
                    </a:lnR>
                    <a:lnT>
                      <a:noFill/>
                    </a:lnT>
                    <a:lnB>
                      <a:noFill/>
                    </a:lnB>
                    <a:solidFill>
                      <a:srgbClr val="F9F9F9"/>
                    </a:solidFill>
                  </a:tcPr>
                </a:tc>
                <a:tc>
                  <a:txBody>
                    <a:bodyPr/>
                    <a:lstStyle/>
                    <a:p>
                      <a:r>
                        <a:rPr lang="tr-TR" sz="1400" b="0" dirty="0">
                          <a:solidFill>
                            <a:srgbClr val="7C7C7C"/>
                          </a:solidFill>
                          <a:effectLst/>
                        </a:rPr>
                        <a:t>Parantez içi</a:t>
                      </a:r>
                    </a:p>
                  </a:txBody>
                  <a:tcPr anchor="ctr">
                    <a:lnL>
                      <a:noFill/>
                    </a:lnL>
                    <a:lnR>
                      <a:noFill/>
                    </a:lnR>
                    <a:lnT>
                      <a:noFill/>
                    </a:lnT>
                    <a:lnB>
                      <a:noFill/>
                    </a:lnB>
                    <a:solidFill>
                      <a:srgbClr val="F9F9F9"/>
                    </a:solidFill>
                  </a:tcPr>
                </a:tc>
                <a:tc>
                  <a:txBody>
                    <a:bodyPr/>
                    <a:lstStyle/>
                    <a:p>
                      <a:r>
                        <a:rPr lang="tr-TR" sz="1400" b="0" dirty="0">
                          <a:solidFill>
                            <a:srgbClr val="7C7C7C"/>
                          </a:solidFill>
                          <a:effectLst/>
                        </a:rPr>
                        <a:t>( … )</a:t>
                      </a:r>
                    </a:p>
                  </a:txBody>
                  <a:tcPr anchor="ctr">
                    <a:lnL>
                      <a:noFill/>
                    </a:lnL>
                    <a:lnR>
                      <a:noFill/>
                    </a:lnR>
                    <a:lnT>
                      <a:noFill/>
                    </a:lnT>
                    <a:lnB>
                      <a:noFill/>
                    </a:lnB>
                    <a:solidFill>
                      <a:srgbClr val="F9F9F9"/>
                    </a:solidFill>
                  </a:tcPr>
                </a:tc>
                <a:extLst>
                  <a:ext uri="{0D108BD9-81ED-4DB2-BD59-A6C34878D82A}">
                    <a16:rowId xmlns:a16="http://schemas.microsoft.com/office/drawing/2014/main" val="2691870201"/>
                  </a:ext>
                </a:extLst>
              </a:tr>
              <a:tr h="299495">
                <a:tc>
                  <a:txBody>
                    <a:bodyPr/>
                    <a:lstStyle/>
                    <a:p>
                      <a:r>
                        <a:rPr lang="tr-TR" sz="1400" b="0">
                          <a:solidFill>
                            <a:srgbClr val="7C7C7C"/>
                          </a:solidFill>
                          <a:effectLst/>
                        </a:rPr>
                        <a:t>2</a:t>
                      </a:r>
                    </a:p>
                  </a:txBody>
                  <a:tcPr anchor="ctr">
                    <a:lnL>
                      <a:noFill/>
                    </a:lnL>
                    <a:lnR>
                      <a:noFill/>
                    </a:lnR>
                    <a:lnT>
                      <a:noFill/>
                    </a:lnT>
                    <a:lnB>
                      <a:noFill/>
                    </a:lnB>
                    <a:solidFill>
                      <a:srgbClr val="FFFFFF"/>
                    </a:solidFill>
                  </a:tcPr>
                </a:tc>
                <a:tc>
                  <a:txBody>
                    <a:bodyPr/>
                    <a:lstStyle/>
                    <a:p>
                      <a:r>
                        <a:rPr lang="tr-TR" sz="1400" b="0" dirty="0">
                          <a:solidFill>
                            <a:srgbClr val="7C7C7C"/>
                          </a:solidFill>
                          <a:effectLst/>
                        </a:rPr>
                        <a:t>Değil (NOT)</a:t>
                      </a:r>
                    </a:p>
                  </a:txBody>
                  <a:tcPr anchor="ctr">
                    <a:lnL>
                      <a:noFill/>
                    </a:lnL>
                    <a:lnR>
                      <a:noFill/>
                    </a:lnR>
                    <a:lnT>
                      <a:noFill/>
                    </a:lnT>
                    <a:lnB>
                      <a:noFill/>
                    </a:lnB>
                    <a:solidFill>
                      <a:srgbClr val="FFFFFF"/>
                    </a:solidFill>
                  </a:tcPr>
                </a:tc>
                <a:tc>
                  <a:txBody>
                    <a:bodyPr/>
                    <a:lstStyle/>
                    <a:p>
                      <a:r>
                        <a:rPr lang="tr-TR" sz="1400" b="0" dirty="0">
                          <a:solidFill>
                            <a:srgbClr val="7C7C7C"/>
                          </a:solidFill>
                          <a:effectLst/>
                        </a:rPr>
                        <a:t>!</a:t>
                      </a:r>
                    </a:p>
                  </a:txBody>
                  <a:tcPr anchor="ctr">
                    <a:lnL>
                      <a:noFill/>
                    </a:lnL>
                    <a:lnR>
                      <a:noFill/>
                    </a:lnR>
                    <a:lnT>
                      <a:noFill/>
                    </a:lnT>
                    <a:lnB>
                      <a:noFill/>
                    </a:lnB>
                    <a:solidFill>
                      <a:srgbClr val="FFFFFF"/>
                    </a:solidFill>
                  </a:tcPr>
                </a:tc>
                <a:extLst>
                  <a:ext uri="{0D108BD9-81ED-4DB2-BD59-A6C34878D82A}">
                    <a16:rowId xmlns:a16="http://schemas.microsoft.com/office/drawing/2014/main" val="2289525527"/>
                  </a:ext>
                </a:extLst>
              </a:tr>
              <a:tr h="307900">
                <a:tc>
                  <a:txBody>
                    <a:bodyPr/>
                    <a:lstStyle/>
                    <a:p>
                      <a:r>
                        <a:rPr lang="tr-TR" sz="1400" b="0" dirty="0">
                          <a:solidFill>
                            <a:srgbClr val="7C7C7C"/>
                          </a:solidFill>
                          <a:effectLst/>
                        </a:rPr>
                        <a:t>3</a:t>
                      </a:r>
                    </a:p>
                  </a:txBody>
                  <a:tcPr anchor="ctr">
                    <a:lnL>
                      <a:noFill/>
                    </a:lnL>
                    <a:lnR>
                      <a:noFill/>
                    </a:lnR>
                    <a:lnT>
                      <a:noFill/>
                    </a:lnT>
                    <a:lnB>
                      <a:noFill/>
                    </a:lnB>
                    <a:solidFill>
                      <a:srgbClr val="F9F9F9"/>
                    </a:solidFill>
                  </a:tcPr>
                </a:tc>
                <a:tc>
                  <a:txBody>
                    <a:bodyPr/>
                    <a:lstStyle/>
                    <a:p>
                      <a:r>
                        <a:rPr lang="tr-TR" sz="1400" b="0" dirty="0" smtClean="0">
                          <a:solidFill>
                            <a:srgbClr val="7C7C7C"/>
                          </a:solidFill>
                          <a:effectLst/>
                        </a:rPr>
                        <a:t>YA DA(XOR</a:t>
                      </a:r>
                      <a:r>
                        <a:rPr lang="tr-TR" sz="1400" b="0" dirty="0">
                          <a:solidFill>
                            <a:srgbClr val="7C7C7C"/>
                          </a:solidFill>
                          <a:effectLst/>
                        </a:rPr>
                        <a:t>)</a:t>
                      </a:r>
                    </a:p>
                  </a:txBody>
                  <a:tcPr anchor="ctr">
                    <a:lnL>
                      <a:noFill/>
                    </a:lnL>
                    <a:lnR>
                      <a:noFill/>
                    </a:lnR>
                    <a:lnT>
                      <a:noFill/>
                    </a:lnT>
                    <a:lnB>
                      <a:noFill/>
                    </a:lnB>
                    <a:solidFill>
                      <a:srgbClr val="F9F9F9"/>
                    </a:solidFill>
                  </a:tcPr>
                </a:tc>
                <a:tc>
                  <a:txBody>
                    <a:bodyPr/>
                    <a:lstStyle/>
                    <a:p>
                      <a:r>
                        <a:rPr lang="tr-TR" sz="1400" b="0" dirty="0">
                          <a:solidFill>
                            <a:srgbClr val="7C7C7C"/>
                          </a:solidFill>
                          <a:effectLst/>
                        </a:rPr>
                        <a:t>^</a:t>
                      </a:r>
                    </a:p>
                  </a:txBody>
                  <a:tcPr anchor="ctr">
                    <a:lnL>
                      <a:noFill/>
                    </a:lnL>
                    <a:lnR>
                      <a:noFill/>
                    </a:lnR>
                    <a:lnT>
                      <a:noFill/>
                    </a:lnT>
                    <a:lnB>
                      <a:noFill/>
                    </a:lnB>
                    <a:solidFill>
                      <a:srgbClr val="F9F9F9"/>
                    </a:solidFill>
                  </a:tcPr>
                </a:tc>
                <a:extLst>
                  <a:ext uri="{0D108BD9-81ED-4DB2-BD59-A6C34878D82A}">
                    <a16:rowId xmlns:a16="http://schemas.microsoft.com/office/drawing/2014/main" val="585262341"/>
                  </a:ext>
                </a:extLst>
              </a:tr>
              <a:tr h="315535">
                <a:tc>
                  <a:txBody>
                    <a:bodyPr/>
                    <a:lstStyle/>
                    <a:p>
                      <a:r>
                        <a:rPr lang="tr-TR" sz="1400" b="0">
                          <a:solidFill>
                            <a:srgbClr val="7C7C7C"/>
                          </a:solidFill>
                          <a:effectLst/>
                        </a:rPr>
                        <a:t>4</a:t>
                      </a:r>
                    </a:p>
                  </a:txBody>
                  <a:tcPr anchor="ctr">
                    <a:lnL>
                      <a:noFill/>
                    </a:lnL>
                    <a:lnR>
                      <a:noFill/>
                    </a:lnR>
                    <a:lnT>
                      <a:noFill/>
                    </a:lnT>
                    <a:lnB>
                      <a:noFill/>
                    </a:lnB>
                    <a:solidFill>
                      <a:srgbClr val="FFFFFF"/>
                    </a:solidFill>
                  </a:tcPr>
                </a:tc>
                <a:tc>
                  <a:txBody>
                    <a:bodyPr/>
                    <a:lstStyle/>
                    <a:p>
                      <a:r>
                        <a:rPr lang="tr-TR" sz="1400" b="0" dirty="0" smtClean="0">
                          <a:solidFill>
                            <a:srgbClr val="7C7C7C"/>
                          </a:solidFill>
                          <a:effectLst/>
                        </a:rPr>
                        <a:t>VE (AND)</a:t>
                      </a:r>
                      <a:endParaRPr lang="tr-TR" sz="1400" b="0" dirty="0">
                        <a:solidFill>
                          <a:srgbClr val="7C7C7C"/>
                        </a:solidFill>
                        <a:effectLst/>
                      </a:endParaRPr>
                    </a:p>
                  </a:txBody>
                  <a:tcPr anchor="ctr">
                    <a:lnL>
                      <a:noFill/>
                    </a:lnL>
                    <a:lnR>
                      <a:noFill/>
                    </a:lnR>
                    <a:lnT>
                      <a:noFill/>
                    </a:lnT>
                    <a:lnB>
                      <a:noFill/>
                    </a:lnB>
                    <a:solidFill>
                      <a:srgbClr val="FFFFFF"/>
                    </a:solidFill>
                  </a:tcPr>
                </a:tc>
                <a:tc>
                  <a:txBody>
                    <a:bodyPr/>
                    <a:lstStyle/>
                    <a:p>
                      <a:r>
                        <a:rPr lang="tr-TR" sz="1400" b="0" dirty="0">
                          <a:solidFill>
                            <a:srgbClr val="7C7C7C"/>
                          </a:solidFill>
                          <a:effectLst/>
                        </a:rPr>
                        <a:t>&amp;&amp;</a:t>
                      </a:r>
                    </a:p>
                  </a:txBody>
                  <a:tcPr anchor="ctr">
                    <a:lnL>
                      <a:noFill/>
                    </a:lnL>
                    <a:lnR>
                      <a:noFill/>
                    </a:lnR>
                    <a:lnT>
                      <a:noFill/>
                    </a:lnT>
                    <a:lnB>
                      <a:noFill/>
                    </a:lnB>
                    <a:solidFill>
                      <a:srgbClr val="FFFFFF"/>
                    </a:solidFill>
                  </a:tcPr>
                </a:tc>
                <a:extLst>
                  <a:ext uri="{0D108BD9-81ED-4DB2-BD59-A6C34878D82A}">
                    <a16:rowId xmlns:a16="http://schemas.microsoft.com/office/drawing/2014/main" val="4155155081"/>
                  </a:ext>
                </a:extLst>
              </a:tr>
              <a:tr h="315535">
                <a:tc>
                  <a:txBody>
                    <a:bodyPr/>
                    <a:lstStyle/>
                    <a:p>
                      <a:r>
                        <a:rPr lang="tr-TR" sz="1400" b="0">
                          <a:solidFill>
                            <a:srgbClr val="7C7C7C"/>
                          </a:solidFill>
                          <a:effectLst/>
                        </a:rPr>
                        <a:t>5</a:t>
                      </a:r>
                    </a:p>
                  </a:txBody>
                  <a:tcPr anchor="ctr">
                    <a:lnL>
                      <a:noFill/>
                    </a:lnL>
                    <a:lnR>
                      <a:noFill/>
                    </a:lnR>
                    <a:lnT>
                      <a:noFill/>
                    </a:lnT>
                    <a:lnB>
                      <a:noFill/>
                    </a:lnB>
                    <a:solidFill>
                      <a:srgbClr val="F9F9F9"/>
                    </a:solidFill>
                  </a:tcPr>
                </a:tc>
                <a:tc>
                  <a:txBody>
                    <a:bodyPr/>
                    <a:lstStyle/>
                    <a:p>
                      <a:r>
                        <a:rPr lang="tr-TR" sz="1400" b="0" dirty="0" smtClean="0">
                          <a:solidFill>
                            <a:srgbClr val="7C7C7C"/>
                          </a:solidFill>
                          <a:effectLst/>
                        </a:rPr>
                        <a:t>VEYA </a:t>
                      </a:r>
                      <a:r>
                        <a:rPr lang="tr-TR" sz="1400" b="0" dirty="0">
                          <a:solidFill>
                            <a:srgbClr val="7C7C7C"/>
                          </a:solidFill>
                          <a:effectLst/>
                        </a:rPr>
                        <a:t>(</a:t>
                      </a:r>
                      <a:r>
                        <a:rPr lang="tr-TR" sz="1400" b="0" dirty="0" smtClean="0">
                          <a:solidFill>
                            <a:srgbClr val="7C7C7C"/>
                          </a:solidFill>
                          <a:effectLst/>
                        </a:rPr>
                        <a:t>OR)</a:t>
                      </a:r>
                      <a:endParaRPr lang="tr-TR" sz="1400" b="0" dirty="0">
                        <a:solidFill>
                          <a:srgbClr val="7C7C7C"/>
                        </a:solidFill>
                        <a:effectLst/>
                      </a:endParaRPr>
                    </a:p>
                  </a:txBody>
                  <a:tcPr anchor="ctr">
                    <a:lnL>
                      <a:noFill/>
                    </a:lnL>
                    <a:lnR>
                      <a:noFill/>
                    </a:lnR>
                    <a:lnT>
                      <a:noFill/>
                    </a:lnT>
                    <a:lnB>
                      <a:noFill/>
                    </a:lnB>
                    <a:solidFill>
                      <a:srgbClr val="F9F9F9"/>
                    </a:solidFill>
                  </a:tcPr>
                </a:tc>
                <a:tc>
                  <a:txBody>
                    <a:bodyPr/>
                    <a:lstStyle/>
                    <a:p>
                      <a:r>
                        <a:rPr lang="tr-TR" sz="1400" b="0" dirty="0">
                          <a:solidFill>
                            <a:srgbClr val="7C7C7C"/>
                          </a:solidFill>
                          <a:effectLst/>
                        </a:rPr>
                        <a:t>||</a:t>
                      </a:r>
                    </a:p>
                  </a:txBody>
                  <a:tcPr anchor="ctr">
                    <a:lnL>
                      <a:noFill/>
                    </a:lnL>
                    <a:lnR>
                      <a:noFill/>
                    </a:lnR>
                    <a:lnT>
                      <a:noFill/>
                    </a:lnT>
                    <a:lnB>
                      <a:noFill/>
                    </a:lnB>
                    <a:solidFill>
                      <a:srgbClr val="F9F9F9"/>
                    </a:solidFill>
                  </a:tcPr>
                </a:tc>
                <a:extLst>
                  <a:ext uri="{0D108BD9-81ED-4DB2-BD59-A6C34878D82A}">
                    <a16:rowId xmlns:a16="http://schemas.microsoft.com/office/drawing/2014/main" val="3359081864"/>
                  </a:ext>
                </a:extLst>
              </a:tr>
            </a:tbl>
          </a:graphicData>
        </a:graphic>
      </p:graphicFrame>
      <p:pic>
        <p:nvPicPr>
          <p:cNvPr id="3" name="Resim 2"/>
          <p:cNvPicPr>
            <a:picLocks noChangeAspect="1"/>
          </p:cNvPicPr>
          <p:nvPr/>
        </p:nvPicPr>
        <p:blipFill>
          <a:blip r:embed="rId4"/>
          <a:stretch>
            <a:fillRect/>
          </a:stretch>
        </p:blipFill>
        <p:spPr>
          <a:xfrm>
            <a:off x="921695" y="1524595"/>
            <a:ext cx="6315128" cy="3043685"/>
          </a:xfrm>
          <a:prstGeom prst="rect">
            <a:avLst/>
          </a:prstGeom>
        </p:spPr>
      </p:pic>
    </p:spTree>
    <p:extLst>
      <p:ext uri="{BB962C8B-B14F-4D97-AF65-F5344CB8AC3E}">
        <p14:creationId xmlns:p14="http://schemas.microsoft.com/office/powerpoint/2010/main" val="17192294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Bit Düzeyinde Operatörler</a:t>
            </a:r>
            <a:endParaRPr lang="tr-TR" dirty="0"/>
          </a:p>
        </p:txBody>
      </p:sp>
      <p:sp>
        <p:nvSpPr>
          <p:cNvPr id="4" name="Slayt Numarası Yer Tutucusu 3"/>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5" name="Resim 4"/>
          <p:cNvPicPr>
            <a:picLocks noChangeAspect="1"/>
          </p:cNvPicPr>
          <p:nvPr/>
        </p:nvPicPr>
        <p:blipFill>
          <a:blip r:embed="rId2"/>
          <a:stretch>
            <a:fillRect/>
          </a:stretch>
        </p:blipFill>
        <p:spPr>
          <a:xfrm>
            <a:off x="1403020" y="1962278"/>
            <a:ext cx="4857284" cy="2308324"/>
          </a:xfrm>
          <a:prstGeom prst="rect">
            <a:avLst/>
          </a:prstGeom>
        </p:spPr>
      </p:pic>
      <p:sp>
        <p:nvSpPr>
          <p:cNvPr id="6" name="Metin kutusu 5"/>
          <p:cNvSpPr txBox="1"/>
          <p:nvPr/>
        </p:nvSpPr>
        <p:spPr>
          <a:xfrm>
            <a:off x="1254082" y="4767943"/>
            <a:ext cx="10497244" cy="1754326"/>
          </a:xfrm>
          <a:prstGeom prst="rect">
            <a:avLst/>
          </a:prstGeom>
          <a:noFill/>
        </p:spPr>
        <p:txBody>
          <a:bodyPr wrap="square" rtlCol="0">
            <a:spAutoFit/>
          </a:bodyPr>
          <a:lstStyle/>
          <a:p>
            <a:pPr algn="just"/>
            <a:r>
              <a:rPr lang="tr-TR" dirty="0">
                <a:solidFill>
                  <a:schemeClr val="tx1">
                    <a:lumMod val="75000"/>
                    <a:lumOff val="25000"/>
                  </a:schemeClr>
                </a:solidFill>
              </a:rPr>
              <a:t>Bir verinin bitlere çevrilmesi, ağ programlamada sıkıştırma, şifreleme ve </a:t>
            </a:r>
            <a:r>
              <a:rPr lang="tr-TR" dirty="0" smtClean="0">
                <a:solidFill>
                  <a:schemeClr val="tx1">
                    <a:lumMod val="75000"/>
                    <a:lumOff val="25000"/>
                  </a:schemeClr>
                </a:solidFill>
              </a:rPr>
              <a:t>düşük kaynaklı </a:t>
            </a:r>
            <a:r>
              <a:rPr lang="tr-TR" dirty="0">
                <a:solidFill>
                  <a:schemeClr val="tx1">
                    <a:lumMod val="75000"/>
                    <a:lumOff val="25000"/>
                  </a:schemeClr>
                </a:solidFill>
              </a:rPr>
              <a:t>cihazlarda hesaplama alanında gerek duyulur. Bitlerle </a:t>
            </a:r>
            <a:r>
              <a:rPr lang="tr-TR" dirty="0" smtClean="0">
                <a:solidFill>
                  <a:schemeClr val="tx1">
                    <a:lumMod val="75000"/>
                    <a:lumOff val="25000"/>
                  </a:schemeClr>
                </a:solidFill>
              </a:rPr>
              <a:t>çalışmanın başlıca </a:t>
            </a:r>
            <a:r>
              <a:rPr lang="tr-TR" dirty="0">
                <a:solidFill>
                  <a:schemeClr val="tx1">
                    <a:lumMod val="75000"/>
                    <a:lumOff val="25000"/>
                  </a:schemeClr>
                </a:solidFill>
              </a:rPr>
              <a:t>sebebi, hız ve kaynak verimini elde etmektir. Dolayısıyla bu </a:t>
            </a:r>
            <a:r>
              <a:rPr lang="tr-TR" dirty="0" smtClean="0">
                <a:solidFill>
                  <a:schemeClr val="tx1">
                    <a:lumMod val="75000"/>
                    <a:lumOff val="25000"/>
                  </a:schemeClr>
                </a:solidFill>
              </a:rPr>
              <a:t>alanlarda tercih </a:t>
            </a:r>
            <a:r>
              <a:rPr lang="tr-TR" dirty="0">
                <a:solidFill>
                  <a:schemeClr val="tx1">
                    <a:lumMod val="75000"/>
                    <a:lumOff val="25000"/>
                  </a:schemeClr>
                </a:solidFill>
              </a:rPr>
              <a:t>edilir. Öteleme operatörlerinin sağa ve sola işlem yaptığını </a:t>
            </a:r>
            <a:r>
              <a:rPr lang="tr-TR" dirty="0" smtClean="0">
                <a:solidFill>
                  <a:schemeClr val="tx1">
                    <a:lumMod val="75000"/>
                    <a:lumOff val="25000"/>
                  </a:schemeClr>
                </a:solidFill>
              </a:rPr>
              <a:t>tablomuzda gördük</a:t>
            </a:r>
            <a:r>
              <a:rPr lang="tr-TR" dirty="0">
                <a:solidFill>
                  <a:schemeClr val="tx1">
                    <a:lumMod val="75000"/>
                    <a:lumOff val="25000"/>
                  </a:schemeClr>
                </a:solidFill>
              </a:rPr>
              <a:t>. Öteleme operatörleri, değişkenlerin bitlerini sağa ya da sola </a:t>
            </a:r>
            <a:r>
              <a:rPr lang="tr-TR" dirty="0" smtClean="0">
                <a:solidFill>
                  <a:schemeClr val="tx1">
                    <a:lumMod val="75000"/>
                    <a:lumOff val="25000"/>
                  </a:schemeClr>
                </a:solidFill>
              </a:rPr>
              <a:t>öteleme yapmak </a:t>
            </a:r>
            <a:r>
              <a:rPr lang="tr-TR" dirty="0">
                <a:solidFill>
                  <a:schemeClr val="tx1">
                    <a:lumMod val="75000"/>
                    <a:lumOff val="25000"/>
                  </a:schemeClr>
                </a:solidFill>
              </a:rPr>
              <a:t>için kullanılır. Yani bitleri sağa ve sola kaydırmak için kullanılır.</a:t>
            </a:r>
          </a:p>
        </p:txBody>
      </p:sp>
      <p:sp>
        <p:nvSpPr>
          <p:cNvPr id="7" name="Metin kutusu 6"/>
          <p:cNvSpPr txBox="1"/>
          <p:nvPr/>
        </p:nvSpPr>
        <p:spPr>
          <a:xfrm>
            <a:off x="6753498" y="1962278"/>
            <a:ext cx="5185954" cy="2308324"/>
          </a:xfrm>
          <a:prstGeom prst="rect">
            <a:avLst/>
          </a:prstGeom>
          <a:noFill/>
        </p:spPr>
        <p:txBody>
          <a:bodyPr wrap="square" rtlCol="0">
            <a:spAutoFit/>
          </a:bodyPr>
          <a:lstStyle/>
          <a:p>
            <a:pPr algn="just"/>
            <a:r>
              <a:rPr lang="tr-TR" dirty="0">
                <a:solidFill>
                  <a:schemeClr val="tx1">
                    <a:lumMod val="75000"/>
                    <a:lumOff val="25000"/>
                  </a:schemeClr>
                </a:solidFill>
              </a:rPr>
              <a:t>Tablodaki ilk operatörle </a:t>
            </a:r>
            <a:r>
              <a:rPr lang="tr-TR" dirty="0" smtClean="0">
                <a:solidFill>
                  <a:schemeClr val="tx1">
                    <a:lumMod val="75000"/>
                    <a:lumOff val="25000"/>
                  </a:schemeClr>
                </a:solidFill>
              </a:rPr>
              <a:t>başlayalım. </a:t>
            </a:r>
            <a:r>
              <a:rPr lang="tr-TR" dirty="0">
                <a:solidFill>
                  <a:schemeClr val="tx1">
                    <a:lumMod val="75000"/>
                    <a:lumOff val="25000"/>
                  </a:schemeClr>
                </a:solidFill>
              </a:rPr>
              <a:t>İlk operatöre baktığımızda </a:t>
            </a:r>
            <a:r>
              <a:rPr lang="tr-TR" dirty="0" smtClean="0">
                <a:solidFill>
                  <a:schemeClr val="tx1">
                    <a:lumMod val="75000"/>
                    <a:lumOff val="25000"/>
                  </a:schemeClr>
                </a:solidFill>
              </a:rPr>
              <a:t>mantıksal operatörlerde </a:t>
            </a:r>
            <a:r>
              <a:rPr lang="tr-TR" dirty="0">
                <a:solidFill>
                  <a:schemeClr val="tx1">
                    <a:lumMod val="75000"/>
                    <a:lumOff val="25000"/>
                  </a:schemeClr>
                </a:solidFill>
              </a:rPr>
              <a:t>kullanılan &amp;&amp;(VE) operatörü, tekil (tek) olarak </a:t>
            </a:r>
            <a:r>
              <a:rPr lang="tr-TR" dirty="0" smtClean="0">
                <a:solidFill>
                  <a:schemeClr val="tx1">
                    <a:lumMod val="75000"/>
                    <a:lumOff val="25000"/>
                  </a:schemeClr>
                </a:solidFill>
              </a:rPr>
              <a:t>kullanıldığında bit </a:t>
            </a:r>
            <a:r>
              <a:rPr lang="tr-TR" dirty="0">
                <a:solidFill>
                  <a:schemeClr val="tx1">
                    <a:lumMod val="75000"/>
                    <a:lumOff val="25000"/>
                  </a:schemeClr>
                </a:solidFill>
              </a:rPr>
              <a:t>düzeyinde “VE” durumunu temsil </a:t>
            </a:r>
            <a:r>
              <a:rPr lang="tr-TR" dirty="0" smtClean="0">
                <a:solidFill>
                  <a:schemeClr val="tx1">
                    <a:lumMod val="75000"/>
                    <a:lumOff val="25000"/>
                  </a:schemeClr>
                </a:solidFill>
              </a:rPr>
              <a:t>eder</a:t>
            </a:r>
            <a:r>
              <a:rPr lang="tr-TR" dirty="0">
                <a:solidFill>
                  <a:schemeClr val="tx1">
                    <a:lumMod val="75000"/>
                    <a:lumOff val="25000"/>
                  </a:schemeClr>
                </a:solidFill>
              </a:rPr>
              <a:t>. Mantıksal operatörlerle </a:t>
            </a:r>
            <a:r>
              <a:rPr lang="tr-TR" dirty="0" smtClean="0">
                <a:solidFill>
                  <a:schemeClr val="tx1">
                    <a:lumMod val="75000"/>
                    <a:lumOff val="25000"/>
                  </a:schemeClr>
                </a:solidFill>
              </a:rPr>
              <a:t>arasındaki tek </a:t>
            </a:r>
            <a:r>
              <a:rPr lang="tr-TR" dirty="0">
                <a:solidFill>
                  <a:schemeClr val="tx1">
                    <a:lumMod val="75000"/>
                    <a:lumOff val="25000"/>
                  </a:schemeClr>
                </a:solidFill>
              </a:rPr>
              <a:t>fark</a:t>
            </a:r>
            <a:r>
              <a:rPr lang="tr-TR" dirty="0" smtClean="0">
                <a:solidFill>
                  <a:schemeClr val="tx1">
                    <a:lumMod val="75000"/>
                    <a:lumOff val="25000"/>
                  </a:schemeClr>
                </a:solidFill>
              </a:rPr>
              <a:t>, değişken </a:t>
            </a:r>
            <a:r>
              <a:rPr lang="tr-TR" dirty="0">
                <a:solidFill>
                  <a:schemeClr val="tx1">
                    <a:lumMod val="75000"/>
                    <a:lumOff val="25000"/>
                  </a:schemeClr>
                </a:solidFill>
              </a:rPr>
              <a:t>değerini önce bit türüne çevirip daha sonra bu bitler </a:t>
            </a:r>
            <a:r>
              <a:rPr lang="tr-TR" dirty="0" smtClean="0">
                <a:solidFill>
                  <a:schemeClr val="tx1">
                    <a:lumMod val="75000"/>
                    <a:lumOff val="25000"/>
                  </a:schemeClr>
                </a:solidFill>
              </a:rPr>
              <a:t>ile karşılaştırma </a:t>
            </a:r>
            <a:r>
              <a:rPr lang="tr-TR" dirty="0">
                <a:solidFill>
                  <a:schemeClr val="tx1">
                    <a:lumMod val="75000"/>
                    <a:lumOff val="25000"/>
                  </a:schemeClr>
                </a:solidFill>
              </a:rPr>
              <a:t>yapmaktır.</a:t>
            </a:r>
          </a:p>
        </p:txBody>
      </p:sp>
    </p:spTree>
    <p:extLst>
      <p:ext uri="{BB962C8B-B14F-4D97-AF65-F5344CB8AC3E}">
        <p14:creationId xmlns:p14="http://schemas.microsoft.com/office/powerpoint/2010/main" val="4522616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lstStyle/>
          <a:p>
            <a:r>
              <a:rPr lang="tr-TR" dirty="0"/>
              <a:t>İçindekiler</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1585854" y="1540086"/>
            <a:ext cx="6113417" cy="5003075"/>
          </a:xfrm>
        </p:spPr>
        <p:txBody>
          <a:bodyPr>
            <a:normAutofit lnSpcReduction="10000"/>
          </a:bodyPr>
          <a:lstStyle/>
          <a:p>
            <a:r>
              <a:rPr lang="tr-TR" dirty="0" smtClean="0"/>
              <a:t>Java’da Operatörler</a:t>
            </a:r>
            <a:endParaRPr lang="tr-TR" dirty="0"/>
          </a:p>
          <a:p>
            <a:r>
              <a:rPr lang="tr-TR" dirty="0" smtClean="0"/>
              <a:t>Operatör Çeşitleri</a:t>
            </a:r>
            <a:endParaRPr lang="tr-TR" dirty="0"/>
          </a:p>
          <a:p>
            <a:r>
              <a:rPr lang="tr-TR" dirty="0" smtClean="0"/>
              <a:t>Atama Operatörü</a:t>
            </a:r>
            <a:endParaRPr lang="tr-TR" dirty="0"/>
          </a:p>
          <a:p>
            <a:r>
              <a:rPr lang="tr-TR" dirty="0" smtClean="0"/>
              <a:t>Aritmetik Operatörler</a:t>
            </a:r>
          </a:p>
          <a:p>
            <a:r>
              <a:rPr lang="tr-TR" dirty="0" smtClean="0"/>
              <a:t>Aritmetik Operatörlerle İlgili Uygulamalar</a:t>
            </a:r>
          </a:p>
          <a:p>
            <a:r>
              <a:rPr lang="tr-TR" dirty="0"/>
              <a:t>Bitişik (</a:t>
            </a:r>
            <a:r>
              <a:rPr lang="tr-TR" dirty="0" smtClean="0"/>
              <a:t>Aritmetiksel) Operatörler</a:t>
            </a:r>
            <a:endParaRPr lang="tr-TR" dirty="0"/>
          </a:p>
          <a:p>
            <a:r>
              <a:rPr lang="tr-TR" dirty="0" smtClean="0"/>
              <a:t>Artırma ve Azaltma Operatörleri</a:t>
            </a:r>
          </a:p>
          <a:p>
            <a:r>
              <a:rPr lang="tr-TR" dirty="0" smtClean="0"/>
              <a:t>Karşılaştırma ( İlişkisel ) Operatörleri</a:t>
            </a:r>
          </a:p>
          <a:p>
            <a:r>
              <a:rPr lang="tr-TR" dirty="0" smtClean="0"/>
              <a:t>Mantıksal Operatörler</a:t>
            </a:r>
          </a:p>
          <a:p>
            <a:r>
              <a:rPr lang="tr-TR" dirty="0" smtClean="0"/>
              <a:t>Bit Düzeyinde Operatörler</a:t>
            </a:r>
          </a:p>
          <a:p>
            <a:r>
              <a:rPr lang="tr-TR" dirty="0" smtClean="0"/>
              <a:t>Operatörlerin Öncelik Sıralaması</a:t>
            </a:r>
            <a:endParaRPr lang="tr-TR" dirty="0"/>
          </a:p>
          <a:p>
            <a:r>
              <a:rPr lang="tr-TR" dirty="0"/>
              <a:t>Sonuç</a:t>
            </a:r>
          </a:p>
          <a:p>
            <a:r>
              <a:rPr lang="tr-TR" dirty="0"/>
              <a:t>Kaynaklar</a:t>
            </a:r>
          </a:p>
          <a:p>
            <a:endParaRPr lang="tr-TR" dirty="0"/>
          </a:p>
          <a:p>
            <a:endParaRPr lang="en-US"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2</a:t>
            </a:fld>
            <a:endParaRPr lang="en-US" dirty="0"/>
          </a:p>
        </p:txBody>
      </p:sp>
      <p:pic>
        <p:nvPicPr>
          <p:cNvPr id="5" name="Picture 8" descr="Kurumsal Kimlik | Burdur Mehmet Akif Ersoy Üniversitesi">
            <a:extLst>
              <a:ext uri="{FF2B5EF4-FFF2-40B4-BE49-F238E27FC236}">
                <a16:creationId xmlns:a16="http://schemas.microsoft.com/office/drawing/2014/main" id="{9E6DEBDC-868E-48C5-8316-305D8ACCAB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292" t="8691" r="10665" b="11290"/>
          <a:stretch/>
        </p:blipFill>
        <p:spPr bwMode="auto">
          <a:xfrm>
            <a:off x="10078311" y="102395"/>
            <a:ext cx="1992144" cy="6853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30C9555B-79E5-493C-91CF-6C37CB029805}"/>
              </a:ext>
            </a:extLst>
          </p:cNvPr>
          <p:cNvPicPr>
            <a:picLocks noChangeAspect="1" noChangeArrowheads="1"/>
          </p:cNvPicPr>
          <p:nvPr/>
        </p:nvPicPr>
        <p:blipFill>
          <a:blip r:embed="rId3"/>
          <a:srcRect/>
          <a:stretch/>
        </p:blipFill>
        <p:spPr bwMode="auto">
          <a:xfrm>
            <a:off x="7699271" y="1969317"/>
            <a:ext cx="2983684" cy="298368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 name="Resim 5">
            <a:hlinkClick r:id="rId4"/>
            <a:extLst>
              <a:ext uri="{FF2B5EF4-FFF2-40B4-BE49-F238E27FC236}">
                <a16:creationId xmlns:a16="http://schemas.microsoft.com/office/drawing/2014/main" id="{5E0CEE4C-9B47-48D3-9C95-A5768F3000F3}"/>
              </a:ext>
            </a:extLst>
          </p:cNvPr>
          <p:cNvPicPr>
            <a:picLocks noChangeAspect="1"/>
          </p:cNvPicPr>
          <p:nvPr/>
        </p:nvPicPr>
        <p:blipFill>
          <a:blip r:embed="rId5"/>
          <a:stretch>
            <a:fillRect/>
          </a:stretch>
        </p:blipFill>
        <p:spPr>
          <a:xfrm>
            <a:off x="10228222" y="5153978"/>
            <a:ext cx="1778435" cy="1633526"/>
          </a:xfrm>
          <a:prstGeom prst="rect">
            <a:avLst/>
          </a:prstGeom>
        </p:spPr>
      </p:pic>
      <p:sp>
        <p:nvSpPr>
          <p:cNvPr id="9" name="Dikdörtgen 8">
            <a:extLst>
              <a:ext uri="{FF2B5EF4-FFF2-40B4-BE49-F238E27FC236}">
                <a16:creationId xmlns:a16="http://schemas.microsoft.com/office/drawing/2014/main" id="{119B20A2-A534-4B18-BCEA-DDD3194F8470}"/>
              </a:ext>
            </a:extLst>
          </p:cNvPr>
          <p:cNvSpPr/>
          <p:nvPr/>
        </p:nvSpPr>
        <p:spPr>
          <a:xfrm>
            <a:off x="9572776" y="6543161"/>
            <a:ext cx="2772989" cy="276999"/>
          </a:xfrm>
          <a:prstGeom prst="rect">
            <a:avLst/>
          </a:prstGeom>
          <a:noFill/>
        </p:spPr>
        <p:txBody>
          <a:bodyPr wrap="square" lIns="91440" tIns="45720" rIns="91440" bIns="45720">
            <a:spAutoFit/>
          </a:bodyPr>
          <a:lstStyle/>
          <a:p>
            <a:pPr algn="ctr"/>
            <a:r>
              <a:rPr lang="tr-TR" sz="1200" b="0" cap="none" spc="0" dirty="0">
                <a:ln w="0"/>
                <a:effectLst>
                  <a:outerShdw blurRad="38100" dist="19050" dir="2700000" algn="tl" rotWithShape="0">
                    <a:schemeClr val="dk1">
                      <a:alpha val="40000"/>
                    </a:schemeClr>
                  </a:outerShdw>
                </a:effectLst>
                <a:hlinkClick r:id="rId6">
                  <a:extLst>
                    <a:ext uri="{A12FA001-AC4F-418D-AE19-62706E023703}">
                      <ahyp:hlinkClr xmlns="" xmlns:ahyp="http://schemas.microsoft.com/office/drawing/2018/hyperlinkcolor" val="tx"/>
                    </a:ext>
                  </a:extLst>
                </a:hlinkClick>
              </a:rPr>
              <a:t>http://youtube.com/bmdersleri</a:t>
            </a:r>
            <a:endParaRPr lang="tr-TR" sz="1200" b="0" cap="none" spc="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20228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999"/>
                                          </p:stCondLst>
                                        </p:cTn>
                                        <p:tgtEl>
                                          <p:spTgt spid="3">
                                            <p:txEl>
                                              <p:pRg st="0" end="0"/>
                                            </p:txEl>
                                          </p:spTgt>
                                        </p:tgtEl>
                                        <p:attrNameLst>
                                          <p:attrName>style.visibility</p:attrName>
                                        </p:attrNameLst>
                                      </p:cBhvr>
                                      <p:to>
                                        <p:strVal val="visible"/>
                                      </p:to>
                                    </p:set>
                                  </p:childTnLst>
                                </p:cTn>
                              </p:par>
                            </p:childTnLst>
                          </p:cTn>
                        </p:par>
                        <p:par>
                          <p:cTn id="7" fill="hold">
                            <p:stCondLst>
                              <p:cond delay="2000"/>
                            </p:stCondLst>
                            <p:childTnLst>
                              <p:par>
                                <p:cTn id="8" presetID="1" presetClass="entr" presetSubtype="0" fill="hold" nodeType="afterEffect">
                                  <p:stCondLst>
                                    <p:cond delay="1000"/>
                                  </p:stCondLst>
                                  <p:childTnLst>
                                    <p:set>
                                      <p:cBhvr>
                                        <p:cTn id="9" dur="1" fill="hold">
                                          <p:stCondLst>
                                            <p:cond delay="999"/>
                                          </p:stCondLst>
                                        </p:cTn>
                                        <p:tgtEl>
                                          <p:spTgt spid="3">
                                            <p:txEl>
                                              <p:pRg st="1" end="1"/>
                                            </p:txEl>
                                          </p:spTgt>
                                        </p:tgtEl>
                                        <p:attrNameLst>
                                          <p:attrName>style.visibility</p:attrName>
                                        </p:attrNameLst>
                                      </p:cBhvr>
                                      <p:to>
                                        <p:strVal val="visible"/>
                                      </p:to>
                                    </p:set>
                                  </p:childTnLst>
                                </p:cTn>
                              </p:par>
                            </p:childTnLst>
                          </p:cTn>
                        </p:par>
                        <p:par>
                          <p:cTn id="10" fill="hold">
                            <p:stCondLst>
                              <p:cond delay="4000"/>
                            </p:stCondLst>
                            <p:childTnLst>
                              <p:par>
                                <p:cTn id="11" presetID="1" presetClass="entr" presetSubtype="0" fill="hold" nodeType="afterEffect">
                                  <p:stCondLst>
                                    <p:cond delay="1000"/>
                                  </p:stCondLst>
                                  <p:childTnLst>
                                    <p:set>
                                      <p:cBhvr>
                                        <p:cTn id="12" dur="1" fill="hold">
                                          <p:stCondLst>
                                            <p:cond delay="999"/>
                                          </p:stCondLst>
                                        </p:cTn>
                                        <p:tgtEl>
                                          <p:spTgt spid="3">
                                            <p:txEl>
                                              <p:pRg st="2" end="2"/>
                                            </p:txEl>
                                          </p:spTgt>
                                        </p:tgtEl>
                                        <p:attrNameLst>
                                          <p:attrName>style.visibility</p:attrName>
                                        </p:attrNameLst>
                                      </p:cBhvr>
                                      <p:to>
                                        <p:strVal val="visible"/>
                                      </p:to>
                                    </p:set>
                                  </p:childTnLst>
                                </p:cTn>
                              </p:par>
                            </p:childTnLst>
                          </p:cTn>
                        </p:par>
                        <p:par>
                          <p:cTn id="13" fill="hold">
                            <p:stCondLst>
                              <p:cond delay="6000"/>
                            </p:stCondLst>
                            <p:childTnLst>
                              <p:par>
                                <p:cTn id="14" presetID="1" presetClass="entr" presetSubtype="0" fill="hold" nodeType="afterEffect">
                                  <p:stCondLst>
                                    <p:cond delay="1000"/>
                                  </p:stCondLst>
                                  <p:childTnLst>
                                    <p:set>
                                      <p:cBhvr>
                                        <p:cTn id="15" dur="1" fill="hold">
                                          <p:stCondLst>
                                            <p:cond delay="999"/>
                                          </p:stCondLst>
                                        </p:cTn>
                                        <p:tgtEl>
                                          <p:spTgt spid="3">
                                            <p:txEl>
                                              <p:pRg st="3" end="3"/>
                                            </p:txEl>
                                          </p:spTgt>
                                        </p:tgtEl>
                                        <p:attrNameLst>
                                          <p:attrName>style.visibility</p:attrName>
                                        </p:attrNameLst>
                                      </p:cBhvr>
                                      <p:to>
                                        <p:strVal val="visible"/>
                                      </p:to>
                                    </p:set>
                                  </p:childTnLst>
                                </p:cTn>
                              </p:par>
                            </p:childTnLst>
                          </p:cTn>
                        </p:par>
                        <p:par>
                          <p:cTn id="16" fill="hold">
                            <p:stCondLst>
                              <p:cond delay="8000"/>
                            </p:stCondLst>
                            <p:childTnLst>
                              <p:par>
                                <p:cTn id="17" presetID="1" presetClass="entr" presetSubtype="0" fill="hold" nodeType="afterEffect">
                                  <p:stCondLst>
                                    <p:cond delay="1000"/>
                                  </p:stCondLst>
                                  <p:childTnLst>
                                    <p:set>
                                      <p:cBhvr>
                                        <p:cTn id="18" dur="1" fill="hold">
                                          <p:stCondLst>
                                            <p:cond delay="999"/>
                                          </p:stCondLst>
                                        </p:cTn>
                                        <p:tgtEl>
                                          <p:spTgt spid="3">
                                            <p:txEl>
                                              <p:pRg st="4" end="4"/>
                                            </p:txEl>
                                          </p:spTgt>
                                        </p:tgtEl>
                                        <p:attrNameLst>
                                          <p:attrName>style.visibility</p:attrName>
                                        </p:attrNameLst>
                                      </p:cBhvr>
                                      <p:to>
                                        <p:strVal val="visible"/>
                                      </p:to>
                                    </p:set>
                                  </p:childTnLst>
                                </p:cTn>
                              </p:par>
                            </p:childTnLst>
                          </p:cTn>
                        </p:par>
                        <p:par>
                          <p:cTn id="19" fill="hold">
                            <p:stCondLst>
                              <p:cond delay="10000"/>
                            </p:stCondLst>
                            <p:childTnLst>
                              <p:par>
                                <p:cTn id="20" presetID="1" presetClass="entr" presetSubtype="0" fill="hold" nodeType="afterEffect">
                                  <p:stCondLst>
                                    <p:cond delay="1000"/>
                                  </p:stCondLst>
                                  <p:childTnLst>
                                    <p:set>
                                      <p:cBhvr>
                                        <p:cTn id="21" dur="1" fill="hold">
                                          <p:stCondLst>
                                            <p:cond delay="999"/>
                                          </p:stCondLst>
                                        </p:cTn>
                                        <p:tgtEl>
                                          <p:spTgt spid="3">
                                            <p:txEl>
                                              <p:pRg st="5" end="5"/>
                                            </p:txEl>
                                          </p:spTgt>
                                        </p:tgtEl>
                                        <p:attrNameLst>
                                          <p:attrName>style.visibility</p:attrName>
                                        </p:attrNameLst>
                                      </p:cBhvr>
                                      <p:to>
                                        <p:strVal val="visible"/>
                                      </p:to>
                                    </p:set>
                                  </p:childTnLst>
                                </p:cTn>
                              </p:par>
                            </p:childTnLst>
                          </p:cTn>
                        </p:par>
                        <p:par>
                          <p:cTn id="22" fill="hold">
                            <p:stCondLst>
                              <p:cond delay="12000"/>
                            </p:stCondLst>
                            <p:childTnLst>
                              <p:par>
                                <p:cTn id="23" presetID="1" presetClass="entr" presetSubtype="0" fill="hold" nodeType="afterEffect">
                                  <p:stCondLst>
                                    <p:cond delay="1000"/>
                                  </p:stCondLst>
                                  <p:childTnLst>
                                    <p:set>
                                      <p:cBhvr>
                                        <p:cTn id="24" dur="1" fill="hold">
                                          <p:stCondLst>
                                            <p:cond delay="999"/>
                                          </p:stCondLst>
                                        </p:cTn>
                                        <p:tgtEl>
                                          <p:spTgt spid="3">
                                            <p:txEl>
                                              <p:pRg st="6" end="6"/>
                                            </p:txEl>
                                          </p:spTgt>
                                        </p:tgtEl>
                                        <p:attrNameLst>
                                          <p:attrName>style.visibility</p:attrName>
                                        </p:attrNameLst>
                                      </p:cBhvr>
                                      <p:to>
                                        <p:strVal val="visible"/>
                                      </p:to>
                                    </p:set>
                                  </p:childTnLst>
                                </p:cTn>
                              </p:par>
                            </p:childTnLst>
                          </p:cTn>
                        </p:par>
                        <p:par>
                          <p:cTn id="25" fill="hold">
                            <p:stCondLst>
                              <p:cond delay="14000"/>
                            </p:stCondLst>
                            <p:childTnLst>
                              <p:par>
                                <p:cTn id="26" presetID="1" presetClass="entr" presetSubtype="0" fill="hold" nodeType="afterEffect">
                                  <p:stCondLst>
                                    <p:cond delay="1000"/>
                                  </p:stCondLst>
                                  <p:childTnLst>
                                    <p:set>
                                      <p:cBhvr>
                                        <p:cTn id="27" dur="1" fill="hold">
                                          <p:stCondLst>
                                            <p:cond delay="999"/>
                                          </p:stCondLst>
                                        </p:cTn>
                                        <p:tgtEl>
                                          <p:spTgt spid="3">
                                            <p:txEl>
                                              <p:pRg st="7" end="7"/>
                                            </p:txEl>
                                          </p:spTgt>
                                        </p:tgtEl>
                                        <p:attrNameLst>
                                          <p:attrName>style.visibility</p:attrName>
                                        </p:attrNameLst>
                                      </p:cBhvr>
                                      <p:to>
                                        <p:strVal val="visible"/>
                                      </p:to>
                                    </p:set>
                                  </p:childTnLst>
                                </p:cTn>
                              </p:par>
                            </p:childTnLst>
                          </p:cTn>
                        </p:par>
                        <p:par>
                          <p:cTn id="28" fill="hold">
                            <p:stCondLst>
                              <p:cond delay="16000"/>
                            </p:stCondLst>
                            <p:childTnLst>
                              <p:par>
                                <p:cTn id="29" presetID="1" presetClass="entr" presetSubtype="0" fill="hold" nodeType="afterEffect">
                                  <p:stCondLst>
                                    <p:cond delay="1000"/>
                                  </p:stCondLst>
                                  <p:childTnLst>
                                    <p:set>
                                      <p:cBhvr>
                                        <p:cTn id="30" dur="1" fill="hold">
                                          <p:stCondLst>
                                            <p:cond delay="999"/>
                                          </p:stCondLst>
                                        </p:cTn>
                                        <p:tgtEl>
                                          <p:spTgt spid="3">
                                            <p:txEl>
                                              <p:pRg st="8" end="8"/>
                                            </p:txEl>
                                          </p:spTgt>
                                        </p:tgtEl>
                                        <p:attrNameLst>
                                          <p:attrName>style.visibility</p:attrName>
                                        </p:attrNameLst>
                                      </p:cBhvr>
                                      <p:to>
                                        <p:strVal val="visible"/>
                                      </p:to>
                                    </p:set>
                                  </p:childTnLst>
                                </p:cTn>
                              </p:par>
                            </p:childTnLst>
                          </p:cTn>
                        </p:par>
                        <p:par>
                          <p:cTn id="31" fill="hold">
                            <p:stCondLst>
                              <p:cond delay="18000"/>
                            </p:stCondLst>
                            <p:childTnLst>
                              <p:par>
                                <p:cTn id="32" presetID="1" presetClass="entr" presetSubtype="0" fill="hold" nodeType="afterEffect">
                                  <p:stCondLst>
                                    <p:cond delay="1000"/>
                                  </p:stCondLst>
                                  <p:childTnLst>
                                    <p:set>
                                      <p:cBhvr>
                                        <p:cTn id="33" dur="1" fill="hold">
                                          <p:stCondLst>
                                            <p:cond delay="999"/>
                                          </p:stCondLst>
                                        </p:cTn>
                                        <p:tgtEl>
                                          <p:spTgt spid="3">
                                            <p:txEl>
                                              <p:pRg st="9" end="9"/>
                                            </p:txEl>
                                          </p:spTgt>
                                        </p:tgtEl>
                                        <p:attrNameLst>
                                          <p:attrName>style.visibility</p:attrName>
                                        </p:attrNameLst>
                                      </p:cBhvr>
                                      <p:to>
                                        <p:strVal val="visible"/>
                                      </p:to>
                                    </p:set>
                                  </p:childTnLst>
                                </p:cTn>
                              </p:par>
                            </p:childTnLst>
                          </p:cTn>
                        </p:par>
                        <p:par>
                          <p:cTn id="34" fill="hold">
                            <p:stCondLst>
                              <p:cond delay="20000"/>
                            </p:stCondLst>
                            <p:childTnLst>
                              <p:par>
                                <p:cTn id="35" presetID="1" presetClass="entr" presetSubtype="0" fill="hold" nodeType="afterEffect">
                                  <p:stCondLst>
                                    <p:cond delay="1000"/>
                                  </p:stCondLst>
                                  <p:childTnLst>
                                    <p:set>
                                      <p:cBhvr>
                                        <p:cTn id="36" dur="1" fill="hold">
                                          <p:stCondLst>
                                            <p:cond delay="999"/>
                                          </p:stCondLst>
                                        </p:cTn>
                                        <p:tgtEl>
                                          <p:spTgt spid="3">
                                            <p:txEl>
                                              <p:pRg st="10" end="10"/>
                                            </p:txEl>
                                          </p:spTgt>
                                        </p:tgtEl>
                                        <p:attrNameLst>
                                          <p:attrName>style.visibility</p:attrName>
                                        </p:attrNameLst>
                                      </p:cBhvr>
                                      <p:to>
                                        <p:strVal val="visible"/>
                                      </p:to>
                                    </p:set>
                                  </p:childTnLst>
                                </p:cTn>
                              </p:par>
                            </p:childTnLst>
                          </p:cTn>
                        </p:par>
                        <p:par>
                          <p:cTn id="37" fill="hold">
                            <p:stCondLst>
                              <p:cond delay="22000"/>
                            </p:stCondLst>
                            <p:childTnLst>
                              <p:par>
                                <p:cTn id="38" presetID="1" presetClass="entr" presetSubtype="0" fill="hold" nodeType="afterEffect">
                                  <p:stCondLst>
                                    <p:cond delay="1000"/>
                                  </p:stCondLst>
                                  <p:childTnLst>
                                    <p:set>
                                      <p:cBhvr>
                                        <p:cTn id="39" dur="1" fill="hold">
                                          <p:stCondLst>
                                            <p:cond delay="999"/>
                                          </p:stCondLst>
                                        </p:cTn>
                                        <p:tgtEl>
                                          <p:spTgt spid="3">
                                            <p:txEl>
                                              <p:pRg st="11" end="11"/>
                                            </p:txEl>
                                          </p:spTgt>
                                        </p:tgtEl>
                                        <p:attrNameLst>
                                          <p:attrName>style.visibility</p:attrName>
                                        </p:attrNameLst>
                                      </p:cBhvr>
                                      <p:to>
                                        <p:strVal val="visible"/>
                                      </p:to>
                                    </p:set>
                                  </p:childTnLst>
                                </p:cTn>
                              </p:par>
                            </p:childTnLst>
                          </p:cTn>
                        </p:par>
                        <p:par>
                          <p:cTn id="40" fill="hold">
                            <p:stCondLst>
                              <p:cond delay="24000"/>
                            </p:stCondLst>
                            <p:childTnLst>
                              <p:par>
                                <p:cTn id="41" presetID="1" presetClass="entr" presetSubtype="0" fill="hold" nodeType="afterEffect">
                                  <p:stCondLst>
                                    <p:cond delay="1000"/>
                                  </p:stCondLst>
                                  <p:childTnLst>
                                    <p:set>
                                      <p:cBhvr>
                                        <p:cTn id="42" dur="1" fill="hold">
                                          <p:stCondLst>
                                            <p:cond delay="999"/>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2116183" y="624110"/>
            <a:ext cx="9806441" cy="1280890"/>
          </a:xfrm>
        </p:spPr>
        <p:txBody>
          <a:bodyPr/>
          <a:lstStyle/>
          <a:p>
            <a:r>
              <a:rPr lang="tr-TR" dirty="0" smtClean="0"/>
              <a:t>Bit Düzeyinde Operatörler Örnek Uygulama</a:t>
            </a:r>
            <a:endParaRPr lang="tr-TR" dirty="0"/>
          </a:p>
        </p:txBody>
      </p:sp>
      <p:sp>
        <p:nvSpPr>
          <p:cNvPr id="4" name="Slayt Numarası Yer Tutucusu 3"/>
          <p:cNvSpPr>
            <a:spLocks noGrp="1"/>
          </p:cNvSpPr>
          <p:nvPr>
            <p:ph type="sldNum" sz="quarter" idx="12"/>
          </p:nvPr>
        </p:nvSpPr>
        <p:spPr/>
        <p:txBody>
          <a:bodyPr/>
          <a:lstStyle/>
          <a:p>
            <a:fld id="{D57F1E4F-1CFF-5643-939E-217C01CDF565}" type="slidenum">
              <a:rPr lang="en-US" smtClean="0"/>
              <a:pPr/>
              <a:t>20</a:t>
            </a:fld>
            <a:endParaRPr lang="en-US" dirty="0"/>
          </a:p>
        </p:txBody>
      </p:sp>
      <p:pic>
        <p:nvPicPr>
          <p:cNvPr id="3" name="Resim 2"/>
          <p:cNvPicPr>
            <a:picLocks noChangeAspect="1"/>
          </p:cNvPicPr>
          <p:nvPr/>
        </p:nvPicPr>
        <p:blipFill>
          <a:blip r:embed="rId2"/>
          <a:stretch>
            <a:fillRect/>
          </a:stretch>
        </p:blipFill>
        <p:spPr>
          <a:xfrm>
            <a:off x="8232589" y="2043726"/>
            <a:ext cx="3299695" cy="2260642"/>
          </a:xfrm>
          <a:prstGeom prst="rect">
            <a:avLst/>
          </a:prstGeom>
        </p:spPr>
      </p:pic>
      <p:pic>
        <p:nvPicPr>
          <p:cNvPr id="6" name="Resim 5"/>
          <p:cNvPicPr>
            <a:picLocks noChangeAspect="1"/>
          </p:cNvPicPr>
          <p:nvPr/>
        </p:nvPicPr>
        <p:blipFill>
          <a:blip r:embed="rId3"/>
          <a:stretch>
            <a:fillRect/>
          </a:stretch>
        </p:blipFill>
        <p:spPr>
          <a:xfrm>
            <a:off x="281056" y="1352090"/>
            <a:ext cx="7292930" cy="5351647"/>
          </a:xfrm>
          <a:prstGeom prst="rect">
            <a:avLst/>
          </a:prstGeom>
        </p:spPr>
      </p:pic>
      <p:pic>
        <p:nvPicPr>
          <p:cNvPr id="8" name="Resim 7"/>
          <p:cNvPicPr>
            <a:picLocks noChangeAspect="1"/>
          </p:cNvPicPr>
          <p:nvPr/>
        </p:nvPicPr>
        <p:blipFill>
          <a:blip r:embed="rId4"/>
          <a:stretch>
            <a:fillRect/>
          </a:stretch>
        </p:blipFill>
        <p:spPr>
          <a:xfrm>
            <a:off x="7702550" y="4999299"/>
            <a:ext cx="4359774" cy="1704438"/>
          </a:xfrm>
          <a:prstGeom prst="rect">
            <a:avLst/>
          </a:prstGeom>
        </p:spPr>
      </p:pic>
    </p:spTree>
    <p:extLst>
      <p:ext uri="{BB962C8B-B14F-4D97-AF65-F5344CB8AC3E}">
        <p14:creationId xmlns:p14="http://schemas.microsoft.com/office/powerpoint/2010/main" val="39307099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Operatörlerin Çalışma Önceliği</a:t>
            </a:r>
            <a:endParaRPr lang="tr-TR" dirty="0"/>
          </a:p>
        </p:txBody>
      </p:sp>
      <p:sp>
        <p:nvSpPr>
          <p:cNvPr id="3" name="İçerik Yer Tutucusu 2"/>
          <p:cNvSpPr>
            <a:spLocks noGrp="1"/>
          </p:cNvSpPr>
          <p:nvPr>
            <p:ph idx="1"/>
          </p:nvPr>
        </p:nvSpPr>
        <p:spPr>
          <a:xfrm>
            <a:off x="7981407" y="1264555"/>
            <a:ext cx="3714206" cy="5551954"/>
          </a:xfrm>
        </p:spPr>
        <p:txBody>
          <a:bodyPr>
            <a:normAutofit/>
          </a:bodyPr>
          <a:lstStyle/>
          <a:p>
            <a:pPr marL="0" indent="0" algn="just">
              <a:buNone/>
            </a:pPr>
            <a:endParaRPr lang="tr-TR" dirty="0" smtClean="0"/>
          </a:p>
          <a:p>
            <a:pPr marL="0" indent="0" algn="just">
              <a:buNone/>
            </a:pPr>
            <a:r>
              <a:rPr lang="tr-TR" dirty="0" smtClean="0"/>
              <a:t>Matematik </a:t>
            </a:r>
            <a:r>
              <a:rPr lang="tr-TR" dirty="0"/>
              <a:t>işlem operatörlerinin bazıları çalışma önceliğine </a:t>
            </a:r>
            <a:r>
              <a:rPr lang="tr-TR" dirty="0" smtClean="0"/>
              <a:t>sahiptirler. Yani </a:t>
            </a:r>
            <a:r>
              <a:rPr lang="tr-TR" dirty="0"/>
              <a:t>tüm operatörlerin çalışma önceliği aynı değildir. Matematik </a:t>
            </a:r>
            <a:r>
              <a:rPr lang="tr-TR" dirty="0" smtClean="0"/>
              <a:t>kurallarında geçerli </a:t>
            </a:r>
            <a:r>
              <a:rPr lang="tr-TR" dirty="0"/>
              <a:t>olan çarpma, bölme, çıkartma ve toplama işlemlerindeki öncelik </a:t>
            </a:r>
            <a:r>
              <a:rPr lang="tr-TR" dirty="0" smtClean="0"/>
              <a:t>sırası operatörler </a:t>
            </a:r>
            <a:r>
              <a:rPr lang="tr-TR" dirty="0"/>
              <a:t>içinde geçerlidir. Çünkü işlemin türünü ancak operatör belirler. </a:t>
            </a:r>
            <a:r>
              <a:rPr lang="tr-TR" dirty="0" smtClean="0"/>
              <a:t>Bir işlemde </a:t>
            </a:r>
            <a:r>
              <a:rPr lang="tr-TR" dirty="0"/>
              <a:t>öncelikleri belirlemek için işlemleri parantez içinde yazmamız </a:t>
            </a:r>
            <a:r>
              <a:rPr lang="tr-TR" dirty="0" smtClean="0"/>
              <a:t>gerekir. Öncelikle </a:t>
            </a:r>
            <a:r>
              <a:rPr lang="tr-TR" dirty="0"/>
              <a:t>sonucu etkileyen ve işlemin matematiksel önceliğine göre bir </a:t>
            </a:r>
            <a:r>
              <a:rPr lang="tr-TR" dirty="0" smtClean="0"/>
              <a:t>tercih yapmamız </a:t>
            </a:r>
            <a:r>
              <a:rPr lang="tr-TR" dirty="0"/>
              <a:t>gerekir.</a:t>
            </a:r>
          </a:p>
        </p:txBody>
      </p:sp>
      <p:sp>
        <p:nvSpPr>
          <p:cNvPr id="4" name="Slayt Numarası Yer Tutucusu 3"/>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6" name="Resim 5"/>
          <p:cNvPicPr>
            <a:picLocks noChangeAspect="1"/>
          </p:cNvPicPr>
          <p:nvPr/>
        </p:nvPicPr>
        <p:blipFill>
          <a:blip r:embed="rId2"/>
          <a:stretch>
            <a:fillRect/>
          </a:stretch>
        </p:blipFill>
        <p:spPr>
          <a:xfrm>
            <a:off x="1438724" y="1417923"/>
            <a:ext cx="6124670" cy="5245218"/>
          </a:xfrm>
          <a:prstGeom prst="rect">
            <a:avLst/>
          </a:prstGeom>
        </p:spPr>
      </p:pic>
    </p:spTree>
    <p:extLst>
      <p:ext uri="{BB962C8B-B14F-4D97-AF65-F5344CB8AC3E}">
        <p14:creationId xmlns:p14="http://schemas.microsoft.com/office/powerpoint/2010/main" val="24281539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Sonuç</a:t>
            </a:r>
            <a:endParaRPr lang="tr-TR" dirty="0"/>
          </a:p>
        </p:txBody>
      </p:sp>
      <p:sp>
        <p:nvSpPr>
          <p:cNvPr id="4" name="Slayt Numarası Yer Tutucusu 3"/>
          <p:cNvSpPr>
            <a:spLocks noGrp="1"/>
          </p:cNvSpPr>
          <p:nvPr>
            <p:ph type="sldNum" sz="quarter" idx="12"/>
          </p:nvPr>
        </p:nvSpPr>
        <p:spPr/>
        <p:txBody>
          <a:bodyPr/>
          <a:lstStyle/>
          <a:p>
            <a:fld id="{D57F1E4F-1CFF-5643-939E-217C01CDF565}" type="slidenum">
              <a:rPr lang="en-US" smtClean="0"/>
              <a:pPr/>
              <a:t>22</a:t>
            </a:fld>
            <a:endParaRPr lang="en-US" dirty="0"/>
          </a:p>
        </p:txBody>
      </p:sp>
      <p:sp>
        <p:nvSpPr>
          <p:cNvPr id="6" name="İçerik Yer Tutucusu 5"/>
          <p:cNvSpPr>
            <a:spLocks noGrp="1"/>
          </p:cNvSpPr>
          <p:nvPr>
            <p:ph idx="1"/>
          </p:nvPr>
        </p:nvSpPr>
        <p:spPr>
          <a:xfrm>
            <a:off x="1185896" y="1624147"/>
            <a:ext cx="6155430" cy="5116288"/>
          </a:xfrm>
        </p:spPr>
        <p:txBody>
          <a:bodyPr>
            <a:normAutofit/>
          </a:bodyPr>
          <a:lstStyle/>
          <a:p>
            <a:pPr marL="0" indent="0" algn="just">
              <a:buNone/>
            </a:pPr>
            <a:r>
              <a:rPr lang="tr-TR" dirty="0"/>
              <a:t>Java programlamada veri işlemleri operatörler üzerinden </a:t>
            </a:r>
            <a:r>
              <a:rPr lang="tr-TR" dirty="0" smtClean="0"/>
              <a:t>gerçekleşir. Dolayısıyla </a:t>
            </a:r>
            <a:r>
              <a:rPr lang="tr-TR" dirty="0"/>
              <a:t>operatörler en temel işlem yapma kısımlarıdır</a:t>
            </a:r>
            <a:r>
              <a:rPr lang="tr-TR" dirty="0" smtClean="0"/>
              <a:t>. Programlama </a:t>
            </a:r>
            <a:r>
              <a:rPr lang="tr-TR" dirty="0"/>
              <a:t>dillerinde çok önemli bir yeri bulunan operatörler, projelerimizde karşılaştırma, matematiksel işlemler veya değişkenlerin üzerinde çeşitli değişiklikler gerçekleştirmek için kullanılabilir. Bu tanımlamaya bir örnek verecek </a:t>
            </a:r>
            <a:r>
              <a:rPr lang="tr-TR" dirty="0" smtClean="0"/>
              <a:t>olursak, </a:t>
            </a:r>
            <a:r>
              <a:rPr lang="tr-TR" dirty="0"/>
              <a:t>sosyal medya hesaplarınıza giriş yapabilmek için </a:t>
            </a:r>
            <a:r>
              <a:rPr lang="tr-TR" b="1" dirty="0"/>
              <a:t>kullanıcı adı</a:t>
            </a:r>
            <a:r>
              <a:rPr lang="tr-TR" dirty="0"/>
              <a:t> ve </a:t>
            </a:r>
            <a:r>
              <a:rPr lang="tr-TR" b="1" dirty="0"/>
              <a:t>şifre</a:t>
            </a:r>
            <a:r>
              <a:rPr lang="tr-TR" dirty="0"/>
              <a:t> gibi alanlar bulunur, söz konusu alanlara girmiş olduğunuz değerler, veri tabanı üzerinde kayıtlı olan değerler ile karşılaştırılır. Karşılaştırma işleminin sonunda girmiş olduğunuz bilgiler doğru olması durumunda başarılı bir şekilde giriş işleminiz tamamlanır.</a:t>
            </a:r>
          </a:p>
          <a:p>
            <a:pPr marL="0" indent="0" algn="just" fontAlgn="base">
              <a:buNone/>
            </a:pPr>
            <a:r>
              <a:rPr lang="tr-TR" dirty="0"/>
              <a:t>Bu işlemler her yazılım dilinde operatörler aracılığı ile sağlanır. Bunların yanında birçok </a:t>
            </a:r>
            <a:r>
              <a:rPr lang="tr-TR" b="1" dirty="0"/>
              <a:t>temel işlem</a:t>
            </a:r>
            <a:r>
              <a:rPr lang="tr-TR" dirty="0"/>
              <a:t> içinde operatörler kullanılır. </a:t>
            </a:r>
          </a:p>
          <a:p>
            <a:pPr marL="0" indent="0" algn="just">
              <a:buNone/>
            </a:pPr>
            <a:endParaRPr lang="tr-TR" dirty="0"/>
          </a:p>
        </p:txBody>
      </p:sp>
      <p:pic>
        <p:nvPicPr>
          <p:cNvPr id="8" name="Resim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7266" y="2486293"/>
            <a:ext cx="4362998" cy="2908666"/>
          </a:xfrm>
          <a:prstGeom prst="rect">
            <a:avLst/>
          </a:prstGeom>
        </p:spPr>
      </p:pic>
    </p:spTree>
    <p:extLst>
      <p:ext uri="{BB962C8B-B14F-4D97-AF65-F5344CB8AC3E}">
        <p14:creationId xmlns:p14="http://schemas.microsoft.com/office/powerpoint/2010/main" val="21253766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lstStyle/>
          <a:p>
            <a:r>
              <a:rPr lang="tr-TR" dirty="0"/>
              <a:t>Kaynaklar</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979715" y="1528353"/>
            <a:ext cx="10524898" cy="5124403"/>
          </a:xfrm>
        </p:spPr>
        <p:txBody>
          <a:bodyPr numCol="2">
            <a:normAutofit/>
          </a:bodyPr>
          <a:lstStyle/>
          <a:p>
            <a:r>
              <a:rPr lang="tr-TR" dirty="0" err="1" smtClean="0"/>
              <a:t>Javada</a:t>
            </a:r>
            <a:r>
              <a:rPr lang="tr-TR" dirty="0" smtClean="0"/>
              <a:t> Operatörler</a:t>
            </a:r>
            <a:r>
              <a:rPr lang="tr-TR" dirty="0"/>
              <a:t/>
            </a:r>
            <a:br>
              <a:rPr lang="tr-TR" dirty="0"/>
            </a:br>
            <a:r>
              <a:rPr lang="tr-TR" dirty="0" smtClean="0"/>
              <a:t>( </a:t>
            </a:r>
            <a:r>
              <a:rPr lang="en-US" dirty="0" smtClean="0">
                <a:hlinkClick r:id="rId2"/>
              </a:rPr>
              <a:t>http</a:t>
            </a:r>
            <a:r>
              <a:rPr lang="en-US" dirty="0">
                <a:hlinkClick r:id="rId2"/>
              </a:rPr>
              <a:t>://www.yazilimmutfagi.com</a:t>
            </a:r>
            <a:r>
              <a:rPr lang="en-US" dirty="0" smtClean="0">
                <a:hlinkClick r:id="rId2"/>
              </a:rPr>
              <a:t>/</a:t>
            </a:r>
            <a:r>
              <a:rPr lang="tr-TR" dirty="0" smtClean="0"/>
              <a:t> )</a:t>
            </a:r>
            <a:endParaRPr lang="tr-TR" dirty="0"/>
          </a:p>
          <a:p>
            <a:r>
              <a:rPr lang="tr-TR" dirty="0"/>
              <a:t>Java </a:t>
            </a:r>
            <a:r>
              <a:rPr lang="tr-TR" dirty="0" smtClean="0"/>
              <a:t>Operatörler</a:t>
            </a:r>
            <a:r>
              <a:rPr lang="tr-TR" dirty="0"/>
              <a:t/>
            </a:r>
            <a:br>
              <a:rPr lang="tr-TR" dirty="0"/>
            </a:br>
            <a:r>
              <a:rPr lang="tr-TR" dirty="0" smtClean="0"/>
              <a:t>(</a:t>
            </a:r>
            <a:r>
              <a:rPr lang="en-US" dirty="0">
                <a:hlinkClick r:id="rId3"/>
              </a:rPr>
              <a:t>http://www.mustafabektastepe.com</a:t>
            </a:r>
            <a:r>
              <a:rPr lang="en-US" dirty="0" smtClean="0">
                <a:hlinkClick r:id="rId3"/>
              </a:rPr>
              <a:t>/</a:t>
            </a:r>
            <a:r>
              <a:rPr lang="tr-TR" dirty="0" smtClean="0"/>
              <a:t> )</a:t>
            </a:r>
            <a:endParaRPr lang="tr-TR" dirty="0"/>
          </a:p>
          <a:p>
            <a:r>
              <a:rPr lang="tr-TR" dirty="0" smtClean="0"/>
              <a:t>Java Operatör Türleri</a:t>
            </a:r>
            <a:r>
              <a:rPr lang="tr-TR" dirty="0"/>
              <a:t/>
            </a:r>
            <a:br>
              <a:rPr lang="tr-TR" dirty="0"/>
            </a:br>
            <a:r>
              <a:rPr lang="tr-TR" dirty="0" smtClean="0"/>
              <a:t>(</a:t>
            </a:r>
            <a:r>
              <a:rPr lang="en-US" dirty="0">
                <a:hlinkClick r:id="rId4"/>
              </a:rPr>
              <a:t>https://forum.java.com.tr</a:t>
            </a:r>
            <a:r>
              <a:rPr lang="en-US" dirty="0" smtClean="0">
                <a:hlinkClick r:id="rId4"/>
              </a:rPr>
              <a:t>/</a:t>
            </a:r>
            <a:r>
              <a:rPr lang="tr-TR" dirty="0" smtClean="0"/>
              <a:t> )</a:t>
            </a:r>
            <a:endParaRPr lang="tr-TR" dirty="0"/>
          </a:p>
          <a:p>
            <a:r>
              <a:rPr lang="tr-TR" dirty="0"/>
              <a:t>Java </a:t>
            </a:r>
            <a:r>
              <a:rPr lang="tr-TR" dirty="0" smtClean="0"/>
              <a:t>Operatörler ve İşlem Önceliği</a:t>
            </a:r>
            <a:r>
              <a:rPr lang="tr-TR" dirty="0"/>
              <a:t/>
            </a:r>
            <a:br>
              <a:rPr lang="tr-TR" dirty="0"/>
            </a:br>
            <a:r>
              <a:rPr lang="tr-TR" dirty="0" smtClean="0"/>
              <a:t>(</a:t>
            </a:r>
            <a:r>
              <a:rPr lang="en-US" dirty="0">
                <a:hlinkClick r:id="rId5"/>
              </a:rPr>
              <a:t>https://www.tasarimkodlama.com</a:t>
            </a:r>
            <a:r>
              <a:rPr lang="en-US" dirty="0" smtClean="0">
                <a:hlinkClick r:id="rId5"/>
              </a:rPr>
              <a:t>/</a:t>
            </a:r>
            <a:r>
              <a:rPr lang="tr-TR" dirty="0" smtClean="0"/>
              <a:t> )</a:t>
            </a:r>
            <a:endParaRPr lang="tr-TR" dirty="0"/>
          </a:p>
          <a:p>
            <a:r>
              <a:rPr lang="tr-TR" dirty="0" err="1" smtClean="0"/>
              <a:t>Javada</a:t>
            </a:r>
            <a:r>
              <a:rPr lang="tr-TR" dirty="0" smtClean="0"/>
              <a:t> Operatörler</a:t>
            </a:r>
            <a:r>
              <a:rPr lang="tr-TR" dirty="0"/>
              <a:t/>
            </a:r>
            <a:br>
              <a:rPr lang="tr-TR" dirty="0"/>
            </a:br>
            <a:r>
              <a:rPr lang="tr-TR" dirty="0" smtClean="0"/>
              <a:t>(</a:t>
            </a:r>
            <a:r>
              <a:rPr lang="en-US" dirty="0">
                <a:hlinkClick r:id="rId6"/>
              </a:rPr>
              <a:t>https://emrecelen.com.tr</a:t>
            </a:r>
            <a:r>
              <a:rPr lang="en-US" dirty="0" smtClean="0">
                <a:hlinkClick r:id="rId6"/>
              </a:rPr>
              <a:t>/</a:t>
            </a:r>
            <a:r>
              <a:rPr lang="tr-TR" dirty="0" smtClean="0"/>
              <a:t> )</a:t>
            </a:r>
          </a:p>
          <a:p>
            <a:r>
              <a:rPr lang="tr-TR" dirty="0" err="1" smtClean="0"/>
              <a:t>Javada</a:t>
            </a:r>
            <a:r>
              <a:rPr lang="tr-TR" dirty="0" smtClean="0"/>
              <a:t> Operatörler</a:t>
            </a:r>
          </a:p>
          <a:p>
            <a:pPr marL="0" indent="0">
              <a:buNone/>
            </a:pPr>
            <a:r>
              <a:rPr lang="tr-TR" dirty="0"/>
              <a:t> </a:t>
            </a:r>
            <a:r>
              <a:rPr lang="tr-TR" dirty="0" smtClean="0"/>
              <a:t>     (</a:t>
            </a:r>
            <a:r>
              <a:rPr lang="tr-TR" dirty="0" smtClean="0">
                <a:hlinkClick r:id="rId7"/>
              </a:rPr>
              <a:t>https</a:t>
            </a:r>
            <a:r>
              <a:rPr lang="tr-TR" dirty="0">
                <a:hlinkClick r:id="rId7"/>
              </a:rPr>
              <a:t>://medium.com/gokhanyavas</a:t>
            </a:r>
            <a:r>
              <a:rPr lang="tr-TR" dirty="0" smtClean="0">
                <a:hlinkClick r:id="rId7"/>
              </a:rPr>
              <a:t>/</a:t>
            </a:r>
            <a:r>
              <a:rPr lang="tr-TR" dirty="0" smtClean="0"/>
              <a:t> ) </a:t>
            </a:r>
          </a:p>
          <a:p>
            <a:pPr marL="0" indent="0">
              <a:buNone/>
            </a:pPr>
            <a:endParaRPr lang="tr-TR" dirty="0"/>
          </a:p>
          <a:p>
            <a:pPr marL="0" indent="0">
              <a:buNone/>
            </a:pPr>
            <a:endParaRPr lang="tr-TR" dirty="0" smtClean="0"/>
          </a:p>
          <a:p>
            <a:r>
              <a:rPr lang="tr-TR" dirty="0" smtClean="0"/>
              <a:t>Başkent Üniversitesi Mühendislik Fakültesi Java Ders İçeriği </a:t>
            </a:r>
          </a:p>
          <a:p>
            <a:pPr marL="0" indent="0">
              <a:buNone/>
            </a:pPr>
            <a:r>
              <a:rPr lang="tr-TR" dirty="0"/>
              <a:t>  </a:t>
            </a:r>
            <a:r>
              <a:rPr lang="tr-TR" dirty="0" smtClean="0"/>
              <a:t>      (</a:t>
            </a:r>
            <a:r>
              <a:rPr lang="tr-TR" dirty="0">
                <a:hlinkClick r:id="rId8"/>
              </a:rPr>
              <a:t>http://www.baskent.edu.tr</a:t>
            </a:r>
            <a:r>
              <a:rPr lang="tr-TR" dirty="0" smtClean="0">
                <a:hlinkClick r:id="rId8"/>
              </a:rPr>
              <a:t>/</a:t>
            </a:r>
            <a:r>
              <a:rPr lang="tr-TR" dirty="0" smtClean="0"/>
              <a:t> ) </a:t>
            </a:r>
            <a:endParaRPr lang="tr-TR" dirty="0"/>
          </a:p>
          <a:p>
            <a:r>
              <a:rPr lang="tr-TR" dirty="0" smtClean="0"/>
              <a:t>Java 8  </a:t>
            </a:r>
            <a:r>
              <a:rPr lang="tr-TR" dirty="0"/>
              <a:t>M. Turhan ÇOBAN </a:t>
            </a:r>
            <a:r>
              <a:rPr lang="tr-TR" dirty="0" smtClean="0"/>
              <a:t>  EGE Üniversitesi, </a:t>
            </a:r>
            <a:r>
              <a:rPr lang="tr-TR" dirty="0"/>
              <a:t>Mühendislik </a:t>
            </a:r>
            <a:r>
              <a:rPr lang="tr-TR" dirty="0" smtClean="0"/>
              <a:t>Fakültesi,  Kitap</a:t>
            </a:r>
            <a:endParaRPr lang="tr-TR" dirty="0"/>
          </a:p>
          <a:p>
            <a:r>
              <a:rPr lang="tr-TR" dirty="0" smtClean="0"/>
              <a:t>Java </a:t>
            </a:r>
            <a:r>
              <a:rPr lang="tr-TR" dirty="0"/>
              <a:t>ile </a:t>
            </a:r>
            <a:r>
              <a:rPr lang="tr-TR" dirty="0" smtClean="0"/>
              <a:t>Nesneye </a:t>
            </a:r>
            <a:r>
              <a:rPr lang="tr-TR" dirty="0"/>
              <a:t>Yönelik Programlama </a:t>
            </a:r>
            <a:r>
              <a:rPr lang="tr-TR" dirty="0" smtClean="0"/>
              <a:t>Oğuz </a:t>
            </a:r>
            <a:r>
              <a:rPr lang="tr-TR" dirty="0" err="1" smtClean="0"/>
              <a:t>Aslantürk</a:t>
            </a:r>
            <a:r>
              <a:rPr lang="tr-TR" dirty="0" smtClean="0"/>
              <a:t> Ders Notu</a:t>
            </a:r>
          </a:p>
          <a:p>
            <a:r>
              <a:rPr lang="tr-TR" dirty="0" smtClean="0"/>
              <a:t> </a:t>
            </a:r>
            <a:r>
              <a:rPr lang="tr-TR" dirty="0"/>
              <a:t>Nesneye Yönelik Programlama-JAVA, Ders sorumlusu  </a:t>
            </a:r>
            <a:r>
              <a:rPr lang="tr-TR" dirty="0" err="1" smtClean="0"/>
              <a:t>Yrd.Doç.Dr.Hilmi</a:t>
            </a:r>
            <a:r>
              <a:rPr lang="tr-TR" dirty="0" smtClean="0"/>
              <a:t> KUŞÇU </a:t>
            </a:r>
          </a:p>
          <a:p>
            <a:r>
              <a:rPr lang="tr-TR" dirty="0" smtClean="0"/>
              <a:t>Java 8 Standart Edition ( KODLAB ) A</a:t>
            </a:r>
            <a:r>
              <a:rPr lang="tr-TR" dirty="0"/>
              <a:t>. Kerim </a:t>
            </a:r>
            <a:r>
              <a:rPr lang="tr-TR" dirty="0" smtClean="0"/>
              <a:t>Fırat Kitap</a:t>
            </a:r>
          </a:p>
          <a:p>
            <a:pPr marL="0" indent="0">
              <a:buNone/>
            </a:pPr>
            <a:endParaRPr lang="tr-TR" dirty="0"/>
          </a:p>
          <a:p>
            <a:endParaRPr lang="en-US"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23</a:t>
            </a:fld>
            <a:endParaRPr lang="en-US" dirty="0"/>
          </a:p>
        </p:txBody>
      </p:sp>
      <p:pic>
        <p:nvPicPr>
          <p:cNvPr id="5" name="Picture 8" descr="Kurumsal Kimlik | Burdur Mehmet Akif Ersoy Üniversitesi">
            <a:extLst>
              <a:ext uri="{FF2B5EF4-FFF2-40B4-BE49-F238E27FC236}">
                <a16:creationId xmlns:a16="http://schemas.microsoft.com/office/drawing/2014/main" id="{B9692603-E4BF-4B67-BABB-587E14DDD61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0292" t="8691" r="10665" b="11290"/>
          <a:stretch/>
        </p:blipFill>
        <p:spPr bwMode="auto">
          <a:xfrm>
            <a:off x="10078311" y="102395"/>
            <a:ext cx="1992144" cy="685387"/>
          </a:xfrm>
          <a:prstGeom prst="rect">
            <a:avLst/>
          </a:prstGeom>
          <a:noFill/>
          <a:extLst>
            <a:ext uri="{909E8E84-426E-40DD-AFC4-6F175D3DCCD1}">
              <a14:hiddenFill xmlns:a14="http://schemas.microsoft.com/office/drawing/2010/main">
                <a:solidFill>
                  <a:srgbClr val="FFFFFF"/>
                </a:solidFill>
              </a14:hiddenFill>
            </a:ext>
          </a:extLst>
        </p:spPr>
      </p:pic>
      <p:pic>
        <p:nvPicPr>
          <p:cNvPr id="8" name="Resim 7">
            <a:hlinkClick r:id="rId10"/>
            <a:extLst>
              <a:ext uri="{FF2B5EF4-FFF2-40B4-BE49-F238E27FC236}">
                <a16:creationId xmlns:a16="http://schemas.microsoft.com/office/drawing/2014/main" id="{E615FC51-021C-4530-9CCB-7B39F7838C2C}"/>
              </a:ext>
            </a:extLst>
          </p:cNvPr>
          <p:cNvPicPr>
            <a:picLocks noChangeAspect="1"/>
          </p:cNvPicPr>
          <p:nvPr/>
        </p:nvPicPr>
        <p:blipFill>
          <a:blip r:embed="rId11"/>
          <a:stretch>
            <a:fillRect/>
          </a:stretch>
        </p:blipFill>
        <p:spPr>
          <a:xfrm>
            <a:off x="9794742" y="4953001"/>
            <a:ext cx="1778435" cy="1633526"/>
          </a:xfrm>
          <a:prstGeom prst="rect">
            <a:avLst/>
          </a:prstGeom>
        </p:spPr>
      </p:pic>
      <p:sp>
        <p:nvSpPr>
          <p:cNvPr id="10" name="Dikdörtgen 9">
            <a:extLst>
              <a:ext uri="{FF2B5EF4-FFF2-40B4-BE49-F238E27FC236}">
                <a16:creationId xmlns:a16="http://schemas.microsoft.com/office/drawing/2014/main" id="{04E655F6-73B9-4FAB-871E-DBA2FF42B388}"/>
              </a:ext>
            </a:extLst>
          </p:cNvPr>
          <p:cNvSpPr/>
          <p:nvPr/>
        </p:nvSpPr>
        <p:spPr>
          <a:xfrm>
            <a:off x="9297466" y="6375757"/>
            <a:ext cx="2772989" cy="276999"/>
          </a:xfrm>
          <a:prstGeom prst="rect">
            <a:avLst/>
          </a:prstGeom>
          <a:noFill/>
        </p:spPr>
        <p:txBody>
          <a:bodyPr wrap="square" lIns="91440" tIns="45720" rIns="91440" bIns="45720">
            <a:spAutoFit/>
          </a:bodyPr>
          <a:lstStyle/>
          <a:p>
            <a:pPr algn="ctr"/>
            <a:r>
              <a:rPr lang="tr-TR" sz="1200" b="0" cap="none" spc="0" dirty="0">
                <a:ln w="0"/>
                <a:effectLst>
                  <a:outerShdw blurRad="38100" dist="19050" dir="2700000" algn="tl" rotWithShape="0">
                    <a:schemeClr val="dk1">
                      <a:alpha val="40000"/>
                    </a:schemeClr>
                  </a:outerShdw>
                </a:effectLst>
                <a:hlinkClick r:id="rId12">
                  <a:extLst>
                    <a:ext uri="{A12FA001-AC4F-418D-AE19-62706E023703}">
                      <ahyp:hlinkClr xmlns="" xmlns:ahyp="http://schemas.microsoft.com/office/drawing/2018/hyperlinkcolor" val="tx"/>
                    </a:ext>
                  </a:extLst>
                </a:hlinkClick>
              </a:rPr>
              <a:t>http://youtube.com/bmdersleri</a:t>
            </a:r>
            <a:endParaRPr lang="tr-TR" sz="1200" b="0" cap="none" spc="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5561385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ikdörtgen: Köşeleri Yuvarlatılmış 5">
            <a:extLst>
              <a:ext uri="{FF2B5EF4-FFF2-40B4-BE49-F238E27FC236}">
                <a16:creationId xmlns:a16="http://schemas.microsoft.com/office/drawing/2014/main" id="{076FD396-29BE-4299-87ED-718DA102194B}"/>
              </a:ext>
            </a:extLst>
          </p:cNvPr>
          <p:cNvSpPr/>
          <p:nvPr/>
        </p:nvSpPr>
        <p:spPr>
          <a:xfrm>
            <a:off x="5947794" y="4389562"/>
            <a:ext cx="5972961" cy="223986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BA139C7-4FF9-4739-8B42-CEE441CD9363}"/>
              </a:ext>
            </a:extLst>
          </p:cNvPr>
          <p:cNvSpPr>
            <a:spLocks noGrp="1"/>
          </p:cNvSpPr>
          <p:nvPr>
            <p:ph type="ctrTitle"/>
          </p:nvPr>
        </p:nvSpPr>
        <p:spPr>
          <a:xfrm>
            <a:off x="2615957" y="3039070"/>
            <a:ext cx="7768206" cy="888718"/>
          </a:xfrm>
        </p:spPr>
        <p:txBody>
          <a:bodyPr>
            <a:normAutofit fontScale="90000"/>
          </a:bodyPr>
          <a:lstStyle/>
          <a:p>
            <a:r>
              <a:rPr lang="tr-TR" b="1" dirty="0">
                <a:ln w="9525">
                  <a:solidFill>
                    <a:schemeClr val="bg1"/>
                  </a:solidFill>
                  <a:prstDash val="solid"/>
                </a:ln>
                <a:solidFill>
                  <a:schemeClr val="tx1"/>
                </a:solidFill>
                <a:effectLst>
                  <a:outerShdw blurRad="12700" dist="38100" dir="2700000" algn="tl" rotWithShape="0">
                    <a:schemeClr val="bg1">
                      <a:lumMod val="50000"/>
                    </a:schemeClr>
                  </a:outerShdw>
                </a:effectLst>
              </a:rPr>
              <a:t>İlginiz için teşekkürler…</a:t>
            </a:r>
            <a:endPar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4" name="Slayt Numarası Yer Tutucusu 3">
            <a:extLst>
              <a:ext uri="{FF2B5EF4-FFF2-40B4-BE49-F238E27FC236}">
                <a16:creationId xmlns:a16="http://schemas.microsoft.com/office/drawing/2014/main" id="{EF0C1E0F-E3F3-485B-B968-94C7F3058E4B}"/>
              </a:ext>
            </a:extLst>
          </p:cNvPr>
          <p:cNvSpPr>
            <a:spLocks noGrp="1"/>
          </p:cNvSpPr>
          <p:nvPr>
            <p:ph type="sldNum" sz="quarter" idx="12"/>
          </p:nvPr>
        </p:nvSpPr>
        <p:spPr/>
        <p:txBody>
          <a:bodyPr/>
          <a:lstStyle/>
          <a:p>
            <a:fld id="{D57F1E4F-1CFF-5643-939E-217C01CDF565}" type="slidenum">
              <a:rPr lang="en-US" smtClean="0"/>
              <a:pPr/>
              <a:t>24</a:t>
            </a:fld>
            <a:endParaRPr lang="en-US" dirty="0"/>
          </a:p>
        </p:txBody>
      </p:sp>
      <p:sp>
        <p:nvSpPr>
          <p:cNvPr id="7" name="Alt Başlık 2">
            <a:extLst>
              <a:ext uri="{FF2B5EF4-FFF2-40B4-BE49-F238E27FC236}">
                <a16:creationId xmlns:a16="http://schemas.microsoft.com/office/drawing/2014/main" id="{ABB297CB-A6C7-4031-8C8E-CA95B981B15B}"/>
              </a:ext>
            </a:extLst>
          </p:cNvPr>
          <p:cNvSpPr txBox="1">
            <a:spLocks/>
          </p:cNvSpPr>
          <p:nvPr/>
        </p:nvSpPr>
        <p:spPr>
          <a:xfrm>
            <a:off x="6048103" y="4529540"/>
            <a:ext cx="5797151" cy="2015869"/>
          </a:xfrm>
          <a:prstGeom prst="rect">
            <a:avLst/>
          </a:prstGeom>
        </p:spPr>
        <p:txBody>
          <a:bodyPr vert="horz" lIns="91440" tIns="45720" rIns="91440" bIns="45720" rtlCol="0" anchor="t">
            <a:normAutofit fontScale="92500"/>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r>
              <a:rPr lang="tr-TR" dirty="0">
                <a:solidFill>
                  <a:schemeClr val="tx1"/>
                </a:solidFill>
              </a:rPr>
              <a:t>Hazırlayan ve Sunan : </a:t>
            </a:r>
            <a:r>
              <a:rPr lang="tr-TR" b="1" dirty="0">
                <a:solidFill>
                  <a:schemeClr val="tx1"/>
                </a:solidFill>
              </a:rPr>
              <a:t>Kemal DEMİRKOL 2011404097</a:t>
            </a:r>
          </a:p>
          <a:p>
            <a:r>
              <a:rPr lang="tr-TR" dirty="0" smtClean="0">
                <a:solidFill>
                  <a:schemeClr val="tx1"/>
                </a:solidFill>
              </a:rPr>
              <a:t>E-posta                       </a:t>
            </a:r>
            <a:r>
              <a:rPr lang="tr-TR" dirty="0">
                <a:solidFill>
                  <a:schemeClr val="tx1"/>
                </a:solidFill>
              </a:rPr>
              <a:t>: </a:t>
            </a:r>
            <a:r>
              <a:rPr lang="tr-TR" dirty="0" smtClean="0">
                <a:solidFill>
                  <a:schemeClr val="tx1"/>
                </a:solidFill>
              </a:rPr>
              <a:t>kmldmrkl@hotmail.com</a:t>
            </a:r>
            <a:endParaRPr lang="tr-TR" dirty="0">
              <a:solidFill>
                <a:schemeClr val="tx1"/>
              </a:solidFill>
            </a:endParaRPr>
          </a:p>
          <a:p>
            <a:r>
              <a:rPr lang="tr-TR" dirty="0">
                <a:solidFill>
                  <a:schemeClr val="tx1"/>
                </a:solidFill>
              </a:rPr>
              <a:t>Tarih                            : </a:t>
            </a:r>
            <a:r>
              <a:rPr lang="tr-TR" dirty="0" smtClean="0">
                <a:solidFill>
                  <a:schemeClr val="tx1"/>
                </a:solidFill>
              </a:rPr>
              <a:t>30/05/2021</a:t>
            </a:r>
            <a:endParaRPr lang="tr-TR" dirty="0">
              <a:solidFill>
                <a:schemeClr val="tx1"/>
              </a:solidFill>
            </a:endParaRPr>
          </a:p>
          <a:p>
            <a:r>
              <a:rPr lang="tr-TR" dirty="0">
                <a:solidFill>
                  <a:schemeClr val="tx1"/>
                </a:solidFill>
              </a:rPr>
              <a:t>Sürüm                         : </a:t>
            </a:r>
            <a:r>
              <a:rPr lang="tr-TR" dirty="0" smtClean="0">
                <a:solidFill>
                  <a:schemeClr val="tx1"/>
                </a:solidFill>
              </a:rPr>
              <a:t>v2</a:t>
            </a:r>
            <a:endParaRPr lang="tr-TR" dirty="0">
              <a:solidFill>
                <a:schemeClr val="tx1"/>
              </a:solidFill>
            </a:endParaRPr>
          </a:p>
          <a:p>
            <a:r>
              <a:rPr lang="tr-TR" dirty="0">
                <a:solidFill>
                  <a:schemeClr val="tx1"/>
                </a:solidFill>
              </a:rPr>
              <a:t>Ders Yürütücüsü        : Doç. Dr. İsmail KIRBAŞ </a:t>
            </a:r>
            <a:endParaRPr lang="en-US" dirty="0">
              <a:solidFill>
                <a:schemeClr val="tx1"/>
              </a:solidFill>
            </a:endParaRPr>
          </a:p>
        </p:txBody>
      </p:sp>
      <p:pic>
        <p:nvPicPr>
          <p:cNvPr id="2056" name="Picture 8" descr="Kurumsal Kimlik | Burdur Mehmet Akif Ersoy Üniversitesi">
            <a:extLst>
              <a:ext uri="{FF2B5EF4-FFF2-40B4-BE49-F238E27FC236}">
                <a16:creationId xmlns:a16="http://schemas.microsoft.com/office/drawing/2014/main" id="{E2792D4B-1016-4ED8-9CF3-B4FFBE7AB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292" t="8691" r="10665" b="11290"/>
          <a:stretch/>
        </p:blipFill>
        <p:spPr bwMode="auto">
          <a:xfrm>
            <a:off x="4842154" y="245935"/>
            <a:ext cx="1992144" cy="685387"/>
          </a:xfrm>
          <a:prstGeom prst="rect">
            <a:avLst/>
          </a:prstGeom>
          <a:noFill/>
          <a:extLst>
            <a:ext uri="{909E8E84-426E-40DD-AFC4-6F175D3DCCD1}">
              <a14:hiddenFill xmlns:a14="http://schemas.microsoft.com/office/drawing/2010/main">
                <a:solidFill>
                  <a:srgbClr val="FFFFFF"/>
                </a:solidFill>
              </a14:hiddenFill>
            </a:ext>
          </a:extLst>
        </p:spPr>
      </p:pic>
      <p:sp>
        <p:nvSpPr>
          <p:cNvPr id="10" name="Alt Başlık 2">
            <a:extLst>
              <a:ext uri="{FF2B5EF4-FFF2-40B4-BE49-F238E27FC236}">
                <a16:creationId xmlns:a16="http://schemas.microsoft.com/office/drawing/2014/main" id="{F3FB4516-AA03-4E40-A3E9-4BD1CB9AAD92}"/>
              </a:ext>
            </a:extLst>
          </p:cNvPr>
          <p:cNvSpPr txBox="1">
            <a:spLocks/>
          </p:cNvSpPr>
          <p:nvPr/>
        </p:nvSpPr>
        <p:spPr>
          <a:xfrm>
            <a:off x="3745173" y="1037409"/>
            <a:ext cx="4186106" cy="1126283"/>
          </a:xfrm>
          <a:prstGeom prst="rect">
            <a:avLst/>
          </a:prstGeom>
        </p:spPr>
        <p:txBody>
          <a:bodyPr vert="horz" lIns="91440" tIns="45720" rIns="91440" bIns="45720" rtlCol="0" anchor="t">
            <a:normAutofit/>
            <a:scene3d>
              <a:camera prst="orthographicFront"/>
              <a:lightRig rig="harsh" dir="t"/>
            </a:scene3d>
            <a:sp3d extrusionH="57150" prstMaterial="matte">
              <a:bevelT w="63500" h="12700" prst="angle"/>
              <a:contourClr>
                <a:schemeClr val="bg1">
                  <a:lumMod val="65000"/>
                </a:schemeClr>
              </a:contourClr>
            </a:sp3d>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ctr"/>
            <a:r>
              <a:rPr lang="tr-TR" b="1" dirty="0">
                <a:ln/>
                <a:solidFill>
                  <a:schemeClr val="accent3"/>
                </a:solidFill>
              </a:rPr>
              <a:t>Nesneye Dayalı Programlama Dersi</a:t>
            </a:r>
            <a:endParaRPr lang="en-US" b="1" dirty="0">
              <a:ln/>
              <a:solidFill>
                <a:schemeClr val="accent3"/>
              </a:solidFill>
            </a:endParaRPr>
          </a:p>
        </p:txBody>
      </p:sp>
      <p:pic>
        <p:nvPicPr>
          <p:cNvPr id="12" name="Resim 11">
            <a:hlinkClick r:id="rId3"/>
            <a:extLst>
              <a:ext uri="{FF2B5EF4-FFF2-40B4-BE49-F238E27FC236}">
                <a16:creationId xmlns:a16="http://schemas.microsoft.com/office/drawing/2014/main" id="{6BDD6285-D7B4-4236-9241-3C7798F7D644}"/>
              </a:ext>
            </a:extLst>
          </p:cNvPr>
          <p:cNvPicPr>
            <a:picLocks noChangeAspect="1"/>
          </p:cNvPicPr>
          <p:nvPr/>
        </p:nvPicPr>
        <p:blipFill>
          <a:blip r:embed="rId4"/>
          <a:stretch>
            <a:fillRect/>
          </a:stretch>
        </p:blipFill>
        <p:spPr>
          <a:xfrm>
            <a:off x="880877" y="-28029"/>
            <a:ext cx="1778435" cy="1633526"/>
          </a:xfrm>
          <a:prstGeom prst="rect">
            <a:avLst/>
          </a:prstGeom>
        </p:spPr>
      </p:pic>
      <p:sp>
        <p:nvSpPr>
          <p:cNvPr id="13" name="Dikdörtgen 12">
            <a:extLst>
              <a:ext uri="{FF2B5EF4-FFF2-40B4-BE49-F238E27FC236}">
                <a16:creationId xmlns:a16="http://schemas.microsoft.com/office/drawing/2014/main" id="{9CA692D3-0526-46AB-B8B6-5B201CEEFBC0}"/>
              </a:ext>
            </a:extLst>
          </p:cNvPr>
          <p:cNvSpPr/>
          <p:nvPr/>
        </p:nvSpPr>
        <p:spPr>
          <a:xfrm>
            <a:off x="490929" y="1405544"/>
            <a:ext cx="2772989" cy="276999"/>
          </a:xfrm>
          <a:prstGeom prst="rect">
            <a:avLst/>
          </a:prstGeom>
          <a:noFill/>
        </p:spPr>
        <p:txBody>
          <a:bodyPr wrap="square" lIns="91440" tIns="45720" rIns="91440" bIns="45720">
            <a:spAutoFit/>
          </a:bodyPr>
          <a:lstStyle/>
          <a:p>
            <a:pPr algn="ctr"/>
            <a:r>
              <a:rPr lang="tr-TR" sz="1200" b="0" cap="none" spc="0" dirty="0">
                <a:ln w="0"/>
                <a:solidFill>
                  <a:schemeClr val="tx1"/>
                </a:solidFill>
                <a:effectLst>
                  <a:outerShdw blurRad="38100" dist="19050" dir="2700000" algn="tl" rotWithShape="0">
                    <a:schemeClr val="dk1">
                      <a:alpha val="40000"/>
                    </a:schemeClr>
                  </a:outerShdw>
                </a:effectLst>
                <a:hlinkClick r:id="rId5"/>
              </a:rPr>
              <a:t>http://youtube.com/bmdersleri</a:t>
            </a:r>
            <a:endParaRPr lang="tr-TR" sz="1200" b="0" cap="none" spc="0" dirty="0">
              <a:ln w="0"/>
              <a:solidFill>
                <a:schemeClr val="tx1"/>
              </a:solidFill>
              <a:effectLst>
                <a:outerShdw blurRad="38100" dist="19050" dir="2700000" algn="tl" rotWithShape="0">
                  <a:schemeClr val="dk1">
                    <a:alpha val="40000"/>
                  </a:schemeClr>
                </a:outerShdw>
              </a:effectLst>
            </a:endParaRPr>
          </a:p>
        </p:txBody>
      </p:sp>
      <p:pic>
        <p:nvPicPr>
          <p:cNvPr id="11" name="Picture 2" descr="Object Oriented Programming: A curated set of resources">
            <a:extLst>
              <a:ext uri="{FF2B5EF4-FFF2-40B4-BE49-F238E27FC236}">
                <a16:creationId xmlns:a16="http://schemas.microsoft.com/office/drawing/2014/main" id="{A7580241-F7E6-4A4F-B885-D5520F18163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7570"/>
          <a:stretch/>
        </p:blipFill>
        <p:spPr bwMode="auto">
          <a:xfrm>
            <a:off x="9306374" y="212981"/>
            <a:ext cx="2559953" cy="182240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37577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lstStyle/>
          <a:p>
            <a:r>
              <a:rPr lang="tr-TR" dirty="0" smtClean="0"/>
              <a:t>Java’da Operatörler</a:t>
            </a:r>
            <a:r>
              <a:rPr lang="en-US" dirty="0"/>
              <a:t/>
            </a:r>
            <a:br>
              <a:rPr lang="en-US" dirty="0"/>
            </a:b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1627090" y="1536746"/>
            <a:ext cx="6106122" cy="5099186"/>
          </a:xfrm>
        </p:spPr>
        <p:txBody>
          <a:bodyPr>
            <a:normAutofit/>
          </a:bodyPr>
          <a:lstStyle/>
          <a:p>
            <a:pPr algn="just"/>
            <a:r>
              <a:rPr lang="tr-TR" b="1" dirty="0" smtClean="0"/>
              <a:t>Java’da Operatörler ( İşleçler / İşletmenler ) </a:t>
            </a:r>
          </a:p>
          <a:p>
            <a:pPr marL="0" indent="0" algn="just">
              <a:buNone/>
            </a:pPr>
            <a:r>
              <a:rPr lang="tr-TR" dirty="0" smtClean="0"/>
              <a:t>Operatörler </a:t>
            </a:r>
            <a:r>
              <a:rPr lang="tr-TR" dirty="0" err="1" smtClean="0"/>
              <a:t>denklemsel</a:t>
            </a:r>
            <a:r>
              <a:rPr lang="tr-TR" dirty="0" smtClean="0"/>
              <a:t> ifadelerde çeşitli görevleri üstlenen sembollerdir.  Java </a:t>
            </a:r>
            <a:r>
              <a:rPr lang="tr-TR" dirty="0"/>
              <a:t>programlamada veri işlemleri operatörler üzerinden </a:t>
            </a:r>
            <a:r>
              <a:rPr lang="tr-TR" dirty="0" smtClean="0"/>
              <a:t>gerçekleşir. Dolayısıyla </a:t>
            </a:r>
            <a:r>
              <a:rPr lang="tr-TR" dirty="0"/>
              <a:t>operatörler en temel işlem yapma kısımlarıdır. </a:t>
            </a:r>
            <a:r>
              <a:rPr lang="tr-TR" dirty="0" smtClean="0"/>
              <a:t>Operatörler bir </a:t>
            </a:r>
            <a:r>
              <a:rPr lang="tr-TR" dirty="0"/>
              <a:t>veya daha fazla değişken üzerinden işlemler </a:t>
            </a:r>
            <a:r>
              <a:rPr lang="tr-TR" dirty="0" smtClean="0"/>
              <a:t>gerçekleştiren araçlardır. </a:t>
            </a:r>
          </a:p>
          <a:p>
            <a:pPr marL="0" indent="0" algn="just">
              <a:buNone/>
            </a:pPr>
            <a:r>
              <a:rPr lang="tr-TR" dirty="0" smtClean="0"/>
              <a:t>Başlıca </a:t>
            </a:r>
            <a:r>
              <a:rPr lang="tr-TR" dirty="0"/>
              <a:t>tanımları şöyledir:</a:t>
            </a:r>
          </a:p>
          <a:p>
            <a:pPr marL="0" indent="0" algn="just">
              <a:buNone/>
            </a:pPr>
            <a:r>
              <a:rPr lang="tr-TR" dirty="0" smtClean="0"/>
              <a:t>a) İşlem </a:t>
            </a:r>
            <a:r>
              <a:rPr lang="tr-TR" dirty="0"/>
              <a:t>gerçekleştirmek için tek bir değişkene ihtiyaç duyan operatörlere </a:t>
            </a:r>
            <a:r>
              <a:rPr lang="tr-TR" b="1" dirty="0"/>
              <a:t>tekli (</a:t>
            </a:r>
            <a:r>
              <a:rPr lang="tr-TR" b="1" dirty="0" err="1" smtClean="0"/>
              <a:t>unary</a:t>
            </a:r>
            <a:r>
              <a:rPr lang="tr-TR" b="1" dirty="0" smtClean="0"/>
              <a:t>)operatör </a:t>
            </a:r>
            <a:r>
              <a:rPr lang="tr-TR" dirty="0" smtClean="0"/>
              <a:t>denir</a:t>
            </a:r>
            <a:r>
              <a:rPr lang="tr-TR" dirty="0"/>
              <a:t>.</a:t>
            </a:r>
          </a:p>
          <a:p>
            <a:pPr marL="0" indent="0" algn="just">
              <a:buNone/>
            </a:pPr>
            <a:r>
              <a:rPr lang="tr-TR" dirty="0" smtClean="0"/>
              <a:t>b)  İşlem </a:t>
            </a:r>
            <a:r>
              <a:rPr lang="tr-TR" dirty="0"/>
              <a:t>gerçekleştirmek için iki değişkene ihtiyaç </a:t>
            </a:r>
            <a:r>
              <a:rPr lang="tr-TR" dirty="0" smtClean="0"/>
              <a:t>duyan operatörlere </a:t>
            </a:r>
            <a:r>
              <a:rPr lang="tr-TR" b="1" dirty="0"/>
              <a:t>ikili (</a:t>
            </a:r>
            <a:r>
              <a:rPr lang="tr-TR" b="1" dirty="0" err="1"/>
              <a:t>binary</a:t>
            </a:r>
            <a:r>
              <a:rPr lang="tr-TR" b="1" dirty="0"/>
              <a:t>) </a:t>
            </a:r>
            <a:r>
              <a:rPr lang="tr-TR" b="1" dirty="0" smtClean="0"/>
              <a:t>operatör </a:t>
            </a:r>
            <a:r>
              <a:rPr lang="tr-TR" dirty="0" smtClean="0"/>
              <a:t>denir</a:t>
            </a:r>
            <a:r>
              <a:rPr lang="tr-TR" dirty="0"/>
              <a:t>.</a:t>
            </a:r>
          </a:p>
          <a:p>
            <a:pPr marL="0" indent="0" algn="just">
              <a:buNone/>
            </a:pPr>
            <a:r>
              <a:rPr lang="tr-TR" dirty="0" smtClean="0"/>
              <a:t>c) İşlem </a:t>
            </a:r>
            <a:r>
              <a:rPr lang="tr-TR" dirty="0"/>
              <a:t>gerçekleştirmek için üç adet değişkene ihtiyaç duyan operatörlere </a:t>
            </a:r>
            <a:r>
              <a:rPr lang="tr-TR" dirty="0" smtClean="0"/>
              <a:t>ise </a:t>
            </a:r>
            <a:r>
              <a:rPr lang="tr-TR" b="1" dirty="0" smtClean="0"/>
              <a:t>üçlü (</a:t>
            </a:r>
            <a:r>
              <a:rPr lang="tr-TR" b="1" dirty="0" err="1" smtClean="0"/>
              <a:t>ternary</a:t>
            </a:r>
            <a:r>
              <a:rPr lang="tr-TR" b="1" dirty="0"/>
              <a:t>) </a:t>
            </a:r>
            <a:r>
              <a:rPr lang="tr-TR" b="1" dirty="0" smtClean="0"/>
              <a:t>operatör </a:t>
            </a:r>
            <a:r>
              <a:rPr lang="tr-TR" dirty="0" smtClean="0"/>
              <a:t>denir</a:t>
            </a:r>
            <a:r>
              <a:rPr lang="tr-TR" dirty="0"/>
              <a:t>.</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3</a:t>
            </a:fld>
            <a:endParaRPr lang="en-US" dirty="0"/>
          </a:p>
        </p:txBody>
      </p:sp>
      <p:pic>
        <p:nvPicPr>
          <p:cNvPr id="8" name="Resim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9548" y="2246811"/>
            <a:ext cx="3710714" cy="3710714"/>
          </a:xfrm>
          <a:prstGeom prst="rect">
            <a:avLst/>
          </a:prstGeom>
        </p:spPr>
      </p:pic>
    </p:spTree>
    <p:extLst>
      <p:ext uri="{BB962C8B-B14F-4D97-AF65-F5344CB8AC3E}">
        <p14:creationId xmlns:p14="http://schemas.microsoft.com/office/powerpoint/2010/main" val="15101542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dirty="0" smtClean="0"/>
              <a:t>Java’da Operatörler ( devam ) </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1311579" y="1570129"/>
            <a:ext cx="10013918" cy="4686979"/>
          </a:xfrm>
        </p:spPr>
        <p:txBody>
          <a:bodyPr>
            <a:normAutofit/>
          </a:bodyPr>
          <a:lstStyle/>
          <a:p>
            <a:pPr algn="just" fontAlgn="base"/>
            <a:r>
              <a:rPr lang="tr-TR" b="1" dirty="0" smtClean="0"/>
              <a:t>Tekli</a:t>
            </a:r>
            <a:r>
              <a:rPr lang="tr-TR" b="1" dirty="0"/>
              <a:t> (</a:t>
            </a:r>
            <a:r>
              <a:rPr lang="tr-TR" b="1" dirty="0" err="1"/>
              <a:t>unary</a:t>
            </a:r>
            <a:r>
              <a:rPr lang="tr-TR" b="1" dirty="0"/>
              <a:t>)operatör </a:t>
            </a:r>
            <a:endParaRPr lang="tr-TR" b="1" dirty="0" smtClean="0"/>
          </a:p>
          <a:p>
            <a:pPr marL="0" indent="0" algn="just" fontAlgn="base">
              <a:buNone/>
            </a:pPr>
            <a:r>
              <a:rPr lang="tr-TR" dirty="0" smtClean="0"/>
              <a:t>	</a:t>
            </a:r>
            <a:r>
              <a:rPr lang="en-US" dirty="0" err="1" smtClean="0"/>
              <a:t>Operat</a:t>
            </a:r>
            <a:r>
              <a:rPr lang="tr-TR" dirty="0" smtClean="0"/>
              <a:t>ö</a:t>
            </a:r>
            <a:r>
              <a:rPr lang="en-US" dirty="0" smtClean="0"/>
              <a:t>r </a:t>
            </a:r>
            <a:r>
              <a:rPr lang="tr-TR" dirty="0" smtClean="0"/>
              <a:t>Değişken</a:t>
            </a:r>
            <a:r>
              <a:rPr lang="en-US" dirty="0" smtClean="0"/>
              <a:t>, </a:t>
            </a:r>
            <a:r>
              <a:rPr lang="en-US" dirty="0" err="1" smtClean="0"/>
              <a:t>örnek</a:t>
            </a:r>
            <a:r>
              <a:rPr lang="en-US" dirty="0"/>
              <a:t>: </a:t>
            </a:r>
            <a:r>
              <a:rPr lang="en-US" dirty="0" smtClean="0">
                <a:latin typeface="Courier New" panose="02070309020205020404" pitchFamily="49" charset="0"/>
                <a:cs typeface="Courier New" panose="02070309020205020404" pitchFamily="49" charset="0"/>
              </a:rPr>
              <a:t>++</a:t>
            </a:r>
            <a:r>
              <a:rPr lang="tr-TR" dirty="0" smtClean="0">
                <a:latin typeface="Courier New" panose="02070309020205020404" pitchFamily="49" charset="0"/>
                <a:cs typeface="Courier New" panose="02070309020205020404" pitchFamily="49" charset="0"/>
              </a:rPr>
              <a:t>değişken</a:t>
            </a:r>
            <a:endParaRPr lang="en-US" dirty="0">
              <a:latin typeface="Courier New" panose="02070309020205020404" pitchFamily="49" charset="0"/>
              <a:cs typeface="Courier New" panose="02070309020205020404" pitchFamily="49" charset="0"/>
            </a:endParaRPr>
          </a:p>
          <a:p>
            <a:pPr marL="0" indent="0" algn="just" fontAlgn="base">
              <a:buNone/>
            </a:pPr>
            <a:r>
              <a:rPr lang="tr-TR" dirty="0" smtClean="0"/>
              <a:t>	Değişken</a:t>
            </a:r>
            <a:r>
              <a:rPr lang="en-US" dirty="0" smtClean="0"/>
              <a:t> </a:t>
            </a:r>
            <a:r>
              <a:rPr lang="en-US" dirty="0" err="1" smtClean="0"/>
              <a:t>Operat</a:t>
            </a:r>
            <a:r>
              <a:rPr lang="tr-TR" dirty="0" smtClean="0"/>
              <a:t>ö</a:t>
            </a:r>
            <a:r>
              <a:rPr lang="en-US" dirty="0" smtClean="0"/>
              <a:t>r</a:t>
            </a:r>
            <a:r>
              <a:rPr lang="en-US" dirty="0"/>
              <a:t>, </a:t>
            </a:r>
            <a:r>
              <a:rPr lang="en-US" dirty="0" err="1"/>
              <a:t>örnek</a:t>
            </a:r>
            <a:r>
              <a:rPr lang="en-US" dirty="0"/>
              <a:t>: </a:t>
            </a:r>
            <a:r>
              <a:rPr lang="tr-TR" dirty="0" smtClean="0">
                <a:latin typeface="Courier New" panose="02070309020205020404" pitchFamily="49" charset="0"/>
                <a:cs typeface="Courier New" panose="02070309020205020404" pitchFamily="49" charset="0"/>
              </a:rPr>
              <a:t>değişken--</a:t>
            </a:r>
            <a:endParaRPr lang="en-US" dirty="0">
              <a:latin typeface="Courier New" panose="02070309020205020404" pitchFamily="49" charset="0"/>
              <a:cs typeface="Courier New" panose="02070309020205020404" pitchFamily="49" charset="0"/>
            </a:endParaRPr>
          </a:p>
          <a:p>
            <a:pPr algn="just" fontAlgn="base"/>
            <a:r>
              <a:rPr lang="tr-TR" b="1" dirty="0" smtClean="0"/>
              <a:t>İkili</a:t>
            </a:r>
            <a:r>
              <a:rPr lang="tr-TR" b="1" dirty="0"/>
              <a:t> (</a:t>
            </a:r>
            <a:r>
              <a:rPr lang="tr-TR" b="1" dirty="0" err="1"/>
              <a:t>binary</a:t>
            </a:r>
            <a:r>
              <a:rPr lang="tr-TR" b="1" dirty="0"/>
              <a:t>) operatör </a:t>
            </a:r>
            <a:endParaRPr lang="tr-TR" b="1" dirty="0" smtClean="0"/>
          </a:p>
          <a:p>
            <a:pPr marL="0" indent="0" algn="just" fontAlgn="base">
              <a:buNone/>
            </a:pPr>
            <a:r>
              <a:rPr lang="tr-TR" dirty="0"/>
              <a:t> </a:t>
            </a:r>
            <a:r>
              <a:rPr lang="tr-TR" dirty="0" smtClean="0"/>
              <a:t>    </a:t>
            </a:r>
            <a:r>
              <a:rPr lang="en-US" dirty="0" err="1" smtClean="0"/>
              <a:t>Örnek</a:t>
            </a:r>
            <a:r>
              <a:rPr lang="en-US" dirty="0" smtClean="0"/>
              <a:t> </a:t>
            </a:r>
            <a:r>
              <a:rPr lang="en-US" dirty="0"/>
              <a:t>: </a:t>
            </a:r>
            <a:r>
              <a:rPr lang="en-US" dirty="0" err="1"/>
              <a:t>atama</a:t>
            </a:r>
            <a:r>
              <a:rPr lang="en-US" dirty="0"/>
              <a:t> </a:t>
            </a:r>
            <a:r>
              <a:rPr lang="en-US" dirty="0" err="1"/>
              <a:t>operatörü</a:t>
            </a:r>
            <a:r>
              <a:rPr lang="en-US" dirty="0" smtClean="0"/>
              <a:t>;</a:t>
            </a:r>
            <a:r>
              <a:rPr lang="tr-TR" dirty="0" smtClean="0"/>
              <a:t> </a:t>
            </a:r>
            <a:r>
              <a:rPr lang="en-US" dirty="0" err="1" smtClean="0"/>
              <a:t>iki</a:t>
            </a:r>
            <a:r>
              <a:rPr lang="en-US" dirty="0" smtClean="0"/>
              <a:t> </a:t>
            </a:r>
            <a:r>
              <a:rPr lang="en-US" dirty="0" err="1" smtClean="0"/>
              <a:t>işlenen</a:t>
            </a:r>
            <a:r>
              <a:rPr lang="tr-TR" dirty="0" smtClean="0"/>
              <a:t> değişken</a:t>
            </a:r>
            <a:r>
              <a:rPr lang="en-US" dirty="0" smtClean="0"/>
              <a:t> </a:t>
            </a:r>
            <a:r>
              <a:rPr lang="en-US" dirty="0" err="1"/>
              <a:t>alır</a:t>
            </a:r>
            <a:r>
              <a:rPr lang="en-US" dirty="0"/>
              <a:t> </a:t>
            </a:r>
            <a:r>
              <a:rPr lang="en-US" dirty="0" err="1"/>
              <a:t>ve</a:t>
            </a:r>
            <a:r>
              <a:rPr lang="en-US" dirty="0"/>
              <a:t> </a:t>
            </a:r>
            <a:r>
              <a:rPr lang="en-US" dirty="0" err="1"/>
              <a:t>sağdaki</a:t>
            </a:r>
            <a:r>
              <a:rPr lang="en-US" dirty="0"/>
              <a:t> </a:t>
            </a:r>
            <a:r>
              <a:rPr lang="en-US" dirty="0" err="1"/>
              <a:t>işleneni</a:t>
            </a:r>
            <a:r>
              <a:rPr lang="en-US" dirty="0"/>
              <a:t> </a:t>
            </a:r>
            <a:r>
              <a:rPr lang="en-US" dirty="0" err="1"/>
              <a:t>soldaki</a:t>
            </a:r>
            <a:r>
              <a:rPr lang="en-US" dirty="0"/>
              <a:t> </a:t>
            </a:r>
            <a:r>
              <a:rPr lang="tr-TR" dirty="0" smtClean="0"/>
              <a:t>  		              </a:t>
            </a:r>
            <a:r>
              <a:rPr lang="en-US" dirty="0" err="1" smtClean="0"/>
              <a:t>işlenene</a:t>
            </a:r>
            <a:r>
              <a:rPr lang="en-US" dirty="0" smtClean="0"/>
              <a:t> </a:t>
            </a:r>
            <a:r>
              <a:rPr lang="en-US" dirty="0" err="1"/>
              <a:t>atar</a:t>
            </a:r>
            <a:r>
              <a:rPr lang="en-US" dirty="0"/>
              <a:t>.</a:t>
            </a:r>
          </a:p>
          <a:p>
            <a:pPr marL="0" indent="0" algn="just" fontAlgn="base">
              <a:buNone/>
            </a:pPr>
            <a:r>
              <a:rPr lang="tr-TR" dirty="0" smtClean="0"/>
              <a:t>     </a:t>
            </a:r>
            <a:r>
              <a:rPr lang="en-US" dirty="0" smtClean="0"/>
              <a:t>+,-,/,*,% </a:t>
            </a:r>
            <a:r>
              <a:rPr lang="en-US" dirty="0" err="1"/>
              <a:t>gibi</a:t>
            </a:r>
            <a:r>
              <a:rPr lang="en-US" dirty="0"/>
              <a:t> </a:t>
            </a:r>
            <a:r>
              <a:rPr lang="en-US" dirty="0" err="1"/>
              <a:t>aritmetik</a:t>
            </a:r>
            <a:r>
              <a:rPr lang="en-US" dirty="0"/>
              <a:t> </a:t>
            </a:r>
            <a:r>
              <a:rPr lang="en-US" dirty="0" err="1" smtClean="0"/>
              <a:t>operat</a:t>
            </a:r>
            <a:r>
              <a:rPr lang="tr-TR" dirty="0" smtClean="0"/>
              <a:t>ö</a:t>
            </a:r>
            <a:r>
              <a:rPr lang="en-US" dirty="0" err="1" smtClean="0"/>
              <a:t>rler</a:t>
            </a:r>
            <a:r>
              <a:rPr lang="en-US" dirty="0" smtClean="0"/>
              <a:t> </a:t>
            </a:r>
            <a:r>
              <a:rPr lang="en-US" dirty="0"/>
              <a:t>binary </a:t>
            </a:r>
            <a:r>
              <a:rPr lang="en-US" dirty="0" err="1"/>
              <a:t>operatörlerdir</a:t>
            </a:r>
            <a:r>
              <a:rPr lang="en-US" dirty="0"/>
              <a:t>.</a:t>
            </a:r>
          </a:p>
          <a:p>
            <a:pPr algn="just" fontAlgn="base"/>
            <a:r>
              <a:rPr lang="tr-TR" b="1" dirty="0" smtClean="0"/>
              <a:t>Üçlü </a:t>
            </a:r>
            <a:r>
              <a:rPr lang="tr-TR" b="1" dirty="0"/>
              <a:t>(</a:t>
            </a:r>
            <a:r>
              <a:rPr lang="tr-TR" b="1" dirty="0" err="1"/>
              <a:t>ternary</a:t>
            </a:r>
            <a:r>
              <a:rPr lang="tr-TR" b="1" dirty="0"/>
              <a:t>) operatör</a:t>
            </a:r>
            <a:r>
              <a:rPr lang="tr-TR" dirty="0" smtClean="0"/>
              <a:t>    </a:t>
            </a:r>
          </a:p>
          <a:p>
            <a:pPr marL="0" indent="0" algn="just" fontAlgn="base">
              <a:buNone/>
            </a:pPr>
            <a:r>
              <a:rPr lang="tr-TR" dirty="0" smtClean="0"/>
              <a:t>	</a:t>
            </a:r>
            <a:r>
              <a:rPr lang="en-US" dirty="0" smtClean="0"/>
              <a:t>“?:” </a:t>
            </a:r>
            <a:r>
              <a:rPr lang="en-US" dirty="0"/>
              <a:t>3 </a:t>
            </a:r>
            <a:r>
              <a:rPr lang="en-US" dirty="0" err="1"/>
              <a:t>tane</a:t>
            </a:r>
            <a:r>
              <a:rPr lang="en-US" dirty="0"/>
              <a:t> </a:t>
            </a:r>
            <a:r>
              <a:rPr lang="en-US" dirty="0" err="1"/>
              <a:t>işlenen</a:t>
            </a:r>
            <a:r>
              <a:rPr lang="en-US" dirty="0"/>
              <a:t> </a:t>
            </a:r>
            <a:r>
              <a:rPr lang="en-US" dirty="0" err="1"/>
              <a:t>alan</a:t>
            </a:r>
            <a:r>
              <a:rPr lang="en-US" dirty="0"/>
              <a:t> </a:t>
            </a:r>
            <a:r>
              <a:rPr lang="en-US" dirty="0" err="1"/>
              <a:t>tek</a:t>
            </a:r>
            <a:r>
              <a:rPr lang="en-US" dirty="0"/>
              <a:t> </a:t>
            </a:r>
            <a:r>
              <a:rPr lang="en-US" dirty="0" err="1"/>
              <a:t>operatördür</a:t>
            </a:r>
            <a:r>
              <a:rPr lang="en-US" dirty="0"/>
              <a:t>.</a:t>
            </a:r>
          </a:p>
          <a:p>
            <a:pPr marL="0" indent="0" algn="just" fontAlgn="base">
              <a:buNone/>
            </a:pPr>
            <a:r>
              <a:rPr lang="tr-TR" dirty="0" smtClean="0"/>
              <a:t>     </a:t>
            </a:r>
            <a:r>
              <a:rPr lang="en-US" dirty="0" err="1" smtClean="0"/>
              <a:t>Örnek</a:t>
            </a:r>
            <a:r>
              <a:rPr lang="en-US" dirty="0" smtClean="0"/>
              <a:t> </a:t>
            </a:r>
            <a:r>
              <a:rPr lang="en-US" dirty="0" err="1" smtClean="0"/>
              <a:t>kullanımı</a:t>
            </a:r>
            <a:r>
              <a:rPr lang="en-US" dirty="0" smtClean="0"/>
              <a:t>;</a:t>
            </a:r>
            <a:endParaRPr lang="tr-TR" dirty="0" smtClean="0"/>
          </a:p>
          <a:p>
            <a:pPr marL="0" indent="0" algn="just" fontAlgn="base">
              <a:buNone/>
            </a:pPr>
            <a:r>
              <a:rPr lang="tr-TR" dirty="0"/>
              <a:t> </a:t>
            </a:r>
            <a:r>
              <a:rPr lang="tr-TR" dirty="0" smtClean="0"/>
              <a:t>     </a:t>
            </a:r>
            <a:r>
              <a:rPr lang="en-US" dirty="0" smtClean="0">
                <a:latin typeface="Courier New" panose="02070309020205020404" pitchFamily="49" charset="0"/>
                <a:cs typeface="Courier New" panose="02070309020205020404" pitchFamily="49" charset="0"/>
              </a:rPr>
              <a:t>y </a:t>
            </a:r>
            <a:r>
              <a:rPr lang="en-US" dirty="0">
                <a:latin typeface="Courier New" panose="02070309020205020404" pitchFamily="49" charset="0"/>
                <a:cs typeface="Courier New" panose="02070309020205020404" pitchFamily="49" charset="0"/>
              </a:rPr>
              <a:t>= (x == 1) ? 61: 90;</a:t>
            </a:r>
            <a:r>
              <a:rPr lang="en-US" dirty="0"/>
              <a:t>  </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420" y="4349931"/>
            <a:ext cx="3815374" cy="2220889"/>
          </a:xfrm>
          <a:prstGeom prst="rect">
            <a:avLst/>
          </a:prstGeom>
        </p:spPr>
      </p:pic>
    </p:spTree>
    <p:extLst>
      <p:ext uri="{BB962C8B-B14F-4D97-AF65-F5344CB8AC3E}">
        <p14:creationId xmlns:p14="http://schemas.microsoft.com/office/powerpoint/2010/main" val="23254871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Operatör Çeşitleri</a:t>
            </a:r>
            <a:endParaRPr lang="tr-TR" dirty="0"/>
          </a:p>
        </p:txBody>
      </p:sp>
      <p:sp>
        <p:nvSpPr>
          <p:cNvPr id="3" name="İçerik Yer Tutucusu 2"/>
          <p:cNvSpPr>
            <a:spLocks noGrp="1"/>
          </p:cNvSpPr>
          <p:nvPr>
            <p:ph idx="1"/>
          </p:nvPr>
        </p:nvSpPr>
        <p:spPr>
          <a:xfrm>
            <a:off x="1766252" y="1973574"/>
            <a:ext cx="8915400" cy="3777622"/>
          </a:xfrm>
        </p:spPr>
        <p:txBody>
          <a:bodyPr/>
          <a:lstStyle/>
          <a:p>
            <a:r>
              <a:rPr lang="tr-TR" dirty="0" smtClean="0"/>
              <a:t>Atama Operatörü</a:t>
            </a:r>
          </a:p>
          <a:p>
            <a:r>
              <a:rPr lang="tr-TR" dirty="0" smtClean="0"/>
              <a:t>Aritmetik Operatörler</a:t>
            </a:r>
          </a:p>
          <a:p>
            <a:r>
              <a:rPr lang="tr-TR" dirty="0" smtClean="0"/>
              <a:t>Bitişik Aritmetik Atama Operatörler</a:t>
            </a:r>
          </a:p>
          <a:p>
            <a:r>
              <a:rPr lang="tr-TR" dirty="0" smtClean="0"/>
              <a:t>Artırma ve Azaltma Operatörleri</a:t>
            </a:r>
          </a:p>
          <a:p>
            <a:r>
              <a:rPr lang="tr-TR" dirty="0" smtClean="0"/>
              <a:t>İlişkisel Operatörler</a:t>
            </a:r>
          </a:p>
          <a:p>
            <a:r>
              <a:rPr lang="tr-TR" dirty="0" smtClean="0"/>
              <a:t>Mantıksal Operatörler</a:t>
            </a:r>
          </a:p>
          <a:p>
            <a:r>
              <a:rPr lang="tr-TR" dirty="0" smtClean="0"/>
              <a:t>Bit Düzeyinde Operatörler</a:t>
            </a:r>
          </a:p>
          <a:p>
            <a:pPr marL="0" indent="0">
              <a:buNone/>
            </a:pPr>
            <a:endParaRPr lang="tr-TR" dirty="0" smtClean="0"/>
          </a:p>
          <a:p>
            <a:endParaRPr lang="tr-TR" dirty="0" smtClean="0"/>
          </a:p>
          <a:p>
            <a:pPr marL="0" indent="0">
              <a:buNone/>
            </a:pPr>
            <a:endParaRPr lang="tr-TR" dirty="0"/>
          </a:p>
        </p:txBody>
      </p:sp>
      <p:sp>
        <p:nvSpPr>
          <p:cNvPr id="4" name="Slayt Numarası Yer Tutucusu 3"/>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5" name="Resim 4"/>
          <p:cNvPicPr>
            <a:picLocks noChangeAspect="1"/>
          </p:cNvPicPr>
          <p:nvPr/>
        </p:nvPicPr>
        <p:blipFill>
          <a:blip r:embed="rId2"/>
          <a:stretch>
            <a:fillRect/>
          </a:stretch>
        </p:blipFill>
        <p:spPr>
          <a:xfrm>
            <a:off x="7139668" y="1796960"/>
            <a:ext cx="4705350" cy="3943350"/>
          </a:xfrm>
          <a:prstGeom prst="rect">
            <a:avLst/>
          </a:prstGeom>
        </p:spPr>
      </p:pic>
    </p:spTree>
    <p:extLst>
      <p:ext uri="{BB962C8B-B14F-4D97-AF65-F5344CB8AC3E}">
        <p14:creationId xmlns:p14="http://schemas.microsoft.com/office/powerpoint/2010/main" val="740075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50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1500"/>
                            </p:stCondLst>
                            <p:childTnLst>
                              <p:par>
                                <p:cTn id="8" presetID="1" presetClass="entr" presetSubtype="0" fill="hold" nodeType="afterEffect">
                                  <p:stCondLst>
                                    <p:cond delay="1500"/>
                                  </p:stCondLst>
                                  <p:childTnLst>
                                    <p:set>
                                      <p:cBhvr>
                                        <p:cTn id="9" dur="1" fill="hold">
                                          <p:stCondLst>
                                            <p:cond delay="0"/>
                                          </p:stCondLst>
                                        </p:cTn>
                                        <p:tgtEl>
                                          <p:spTgt spid="3">
                                            <p:txEl>
                                              <p:pRg st="1" end="1"/>
                                            </p:txEl>
                                          </p:spTgt>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nodeType="afterEffect">
                                  <p:stCondLst>
                                    <p:cond delay="150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par>
                          <p:cTn id="13" fill="hold">
                            <p:stCondLst>
                              <p:cond delay="4500"/>
                            </p:stCondLst>
                            <p:childTnLst>
                              <p:par>
                                <p:cTn id="14" presetID="1" presetClass="entr" presetSubtype="0" fill="hold" nodeType="afterEffect">
                                  <p:stCondLst>
                                    <p:cond delay="150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childTnLst>
                          </p:cTn>
                        </p:par>
                        <p:par>
                          <p:cTn id="16" fill="hold">
                            <p:stCondLst>
                              <p:cond delay="6000"/>
                            </p:stCondLst>
                            <p:childTnLst>
                              <p:par>
                                <p:cTn id="17" presetID="1" presetClass="entr" presetSubtype="0" fill="hold" nodeType="afterEffect">
                                  <p:stCondLst>
                                    <p:cond delay="150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par>
                          <p:cTn id="19" fill="hold">
                            <p:stCondLst>
                              <p:cond delay="7500"/>
                            </p:stCondLst>
                            <p:childTnLst>
                              <p:par>
                                <p:cTn id="20" presetID="1" presetClass="entr" presetSubtype="0" fill="hold" nodeType="afterEffect">
                                  <p:stCondLst>
                                    <p:cond delay="150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childTnLst>
                          </p:cTn>
                        </p:par>
                        <p:par>
                          <p:cTn id="22" fill="hold">
                            <p:stCondLst>
                              <p:cond delay="9000"/>
                            </p:stCondLst>
                            <p:childTnLst>
                              <p:par>
                                <p:cTn id="23" presetID="1" presetClass="entr" presetSubtype="0" fill="hold" nodeType="afterEffect">
                                  <p:stCondLst>
                                    <p:cond delay="150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dirty="0"/>
              <a:t>Atama </a:t>
            </a:r>
            <a:r>
              <a:rPr lang="tr-TR" dirty="0" smtClean="0"/>
              <a:t>Operatörü</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1311579" y="1672771"/>
            <a:ext cx="9974730" cy="4699000"/>
          </a:xfrm>
        </p:spPr>
        <p:txBody>
          <a:bodyPr>
            <a:normAutofit/>
          </a:bodyPr>
          <a:lstStyle/>
          <a:p>
            <a:pPr marL="0" indent="0" algn="just">
              <a:buNone/>
            </a:pPr>
            <a:r>
              <a:rPr lang="tr-TR" dirty="0"/>
              <a:t>Bu operatörün simgesi </a:t>
            </a:r>
            <a:r>
              <a:rPr lang="tr-TR" i="1" dirty="0"/>
              <a:t>= (eşit)</a:t>
            </a:r>
            <a:r>
              <a:rPr lang="tr-TR" dirty="0"/>
              <a:t>’</a:t>
            </a:r>
            <a:r>
              <a:rPr lang="tr-TR" dirty="0" err="1"/>
              <a:t>dir</a:t>
            </a:r>
            <a:r>
              <a:rPr lang="tr-TR" dirty="0"/>
              <a:t>. </a:t>
            </a:r>
            <a:r>
              <a:rPr lang="tr-TR" dirty="0" smtClean="0"/>
              <a:t>Java programlama </a:t>
            </a:r>
            <a:r>
              <a:rPr lang="tr-TR" dirty="0"/>
              <a:t>dilinde atama işlemleri bu operatör ile gerçekleştirilir. </a:t>
            </a:r>
            <a:r>
              <a:rPr lang="tr-TR" dirty="0" smtClean="0"/>
              <a:t>Bilinen </a:t>
            </a:r>
            <a:r>
              <a:rPr lang="tr-TR" dirty="0"/>
              <a:t>en genel operatörlerden olan </a:t>
            </a:r>
            <a:r>
              <a:rPr lang="tr-TR" dirty="0" smtClean="0"/>
              <a:t>eşitlik </a:t>
            </a:r>
            <a:r>
              <a:rPr lang="tr-TR" dirty="0"/>
              <a:t>operatörü çift taraflı kullanılır. </a:t>
            </a:r>
            <a:r>
              <a:rPr lang="tr-TR" dirty="0" smtClean="0"/>
              <a:t>Sağ </a:t>
            </a:r>
            <a:r>
              <a:rPr lang="tr-TR" dirty="0"/>
              <a:t>tarafında yer alan </a:t>
            </a:r>
            <a:r>
              <a:rPr lang="tr-TR" dirty="0" smtClean="0"/>
              <a:t>değeri sol taraftaki değişkene </a:t>
            </a:r>
            <a:r>
              <a:rPr lang="tr-TR" dirty="0"/>
              <a:t>atamaya yaramaktadır. </a:t>
            </a:r>
            <a:r>
              <a:rPr lang="tr-TR" dirty="0" smtClean="0"/>
              <a:t>Bazen </a:t>
            </a:r>
            <a:r>
              <a:rPr lang="tr-TR" dirty="0" err="1" smtClean="0"/>
              <a:t>metodlardan</a:t>
            </a:r>
            <a:r>
              <a:rPr lang="tr-TR" dirty="0" smtClean="0"/>
              <a:t> </a:t>
            </a:r>
            <a:r>
              <a:rPr lang="tr-TR" dirty="0"/>
              <a:t>gelen </a:t>
            </a:r>
            <a:r>
              <a:rPr lang="tr-TR" dirty="0" smtClean="0"/>
              <a:t>değerleri </a:t>
            </a:r>
            <a:r>
              <a:rPr lang="tr-TR" dirty="0"/>
              <a:t>de </a:t>
            </a:r>
            <a:r>
              <a:rPr lang="tr-TR" dirty="0" smtClean="0"/>
              <a:t>değişkenlere </a:t>
            </a:r>
            <a:r>
              <a:rPr lang="tr-TR" dirty="0"/>
              <a:t>aktarmaya yarar. Aslında mantık hep aynıdır. </a:t>
            </a:r>
            <a:r>
              <a:rPr lang="tr-TR" dirty="0" smtClean="0"/>
              <a:t>Sağdaki değer soldaki değişkene </a:t>
            </a:r>
            <a:r>
              <a:rPr lang="tr-TR" dirty="0"/>
              <a:t>aktarılır. Bu operatör </a:t>
            </a:r>
            <a:r>
              <a:rPr lang="tr-TR" dirty="0" smtClean="0"/>
              <a:t>kullanıldığında, </a:t>
            </a:r>
            <a:r>
              <a:rPr lang="tr-TR" dirty="0"/>
              <a:t>ilk </a:t>
            </a:r>
            <a:r>
              <a:rPr lang="tr-TR" dirty="0" smtClean="0"/>
              <a:t>önce sağ </a:t>
            </a:r>
            <a:r>
              <a:rPr lang="tr-TR" dirty="0"/>
              <a:t>taraf hesaplanmaktadır</a:t>
            </a:r>
            <a:r>
              <a:rPr lang="tr-TR" dirty="0" smtClean="0"/>
              <a:t>.</a:t>
            </a:r>
          </a:p>
          <a:p>
            <a:pPr marL="0" indent="0" algn="just">
              <a:buNone/>
            </a:pPr>
            <a:r>
              <a:rPr lang="tr-TR" dirty="0" smtClean="0"/>
              <a:t>Örnek : </a:t>
            </a:r>
          </a:p>
          <a:p>
            <a:pPr marL="0" indent="0">
              <a:buNone/>
            </a:pPr>
            <a:r>
              <a:rPr lang="tr-TR" dirty="0" err="1">
                <a:latin typeface="Courier New" panose="02070309020205020404" pitchFamily="49" charset="0"/>
                <a:cs typeface="Courier New" panose="02070309020205020404" pitchFamily="49" charset="0"/>
              </a:rPr>
              <a:t>int</a:t>
            </a:r>
            <a:r>
              <a:rPr lang="tr-TR" dirty="0">
                <a:latin typeface="Courier New" panose="02070309020205020404" pitchFamily="49" charset="0"/>
                <a:cs typeface="Courier New" panose="02070309020205020404" pitchFamily="49" charset="0"/>
              </a:rPr>
              <a:t> </a:t>
            </a:r>
            <a:r>
              <a:rPr lang="tr-TR" dirty="0" err="1">
                <a:latin typeface="Courier New" panose="02070309020205020404" pitchFamily="49" charset="0"/>
                <a:cs typeface="Courier New" panose="02070309020205020404" pitchFamily="49" charset="0"/>
              </a:rPr>
              <a:t>sayiA</a:t>
            </a:r>
            <a:r>
              <a:rPr lang="tr-TR" dirty="0">
                <a:latin typeface="Courier New" panose="02070309020205020404" pitchFamily="49" charset="0"/>
                <a:cs typeface="Courier New" panose="02070309020205020404" pitchFamily="49" charset="0"/>
              </a:rPr>
              <a:t> = 44;</a:t>
            </a:r>
          </a:p>
          <a:p>
            <a:pPr marL="0" indent="0">
              <a:buNone/>
            </a:pPr>
            <a:r>
              <a:rPr lang="tr-TR" dirty="0" err="1">
                <a:latin typeface="Courier New" panose="02070309020205020404" pitchFamily="49" charset="0"/>
                <a:cs typeface="Courier New" panose="02070309020205020404" pitchFamily="49" charset="0"/>
              </a:rPr>
              <a:t>int</a:t>
            </a:r>
            <a:r>
              <a:rPr lang="tr-TR" dirty="0">
                <a:latin typeface="Courier New" panose="02070309020205020404" pitchFamily="49" charset="0"/>
                <a:cs typeface="Courier New" panose="02070309020205020404" pitchFamily="49" charset="0"/>
              </a:rPr>
              <a:t> </a:t>
            </a:r>
            <a:r>
              <a:rPr lang="tr-TR" dirty="0" err="1">
                <a:latin typeface="Courier New" panose="02070309020205020404" pitchFamily="49" charset="0"/>
                <a:cs typeface="Courier New" panose="02070309020205020404" pitchFamily="49" charset="0"/>
              </a:rPr>
              <a:t>sayiB</a:t>
            </a:r>
            <a:r>
              <a:rPr lang="tr-TR" dirty="0">
                <a:latin typeface="Courier New" panose="02070309020205020404" pitchFamily="49" charset="0"/>
                <a:cs typeface="Courier New" panose="02070309020205020404" pitchFamily="49" charset="0"/>
              </a:rPr>
              <a:t> = 45;</a:t>
            </a:r>
          </a:p>
          <a:p>
            <a:pPr marL="0" indent="0">
              <a:buNone/>
            </a:pPr>
            <a:r>
              <a:rPr lang="tr-TR" dirty="0" err="1">
                <a:latin typeface="Courier New" panose="02070309020205020404" pitchFamily="49" charset="0"/>
                <a:cs typeface="Courier New" panose="02070309020205020404" pitchFamily="49" charset="0"/>
              </a:rPr>
              <a:t>double</a:t>
            </a:r>
            <a:r>
              <a:rPr lang="tr-TR" dirty="0">
                <a:latin typeface="Courier New" panose="02070309020205020404" pitchFamily="49" charset="0"/>
                <a:cs typeface="Courier New" panose="02070309020205020404" pitchFamily="49" charset="0"/>
              </a:rPr>
              <a:t> </a:t>
            </a:r>
            <a:r>
              <a:rPr lang="tr-TR" dirty="0" err="1">
                <a:latin typeface="Courier New" panose="02070309020205020404" pitchFamily="49" charset="0"/>
                <a:cs typeface="Courier New" panose="02070309020205020404" pitchFamily="49" charset="0"/>
              </a:rPr>
              <a:t>sayiC</a:t>
            </a:r>
            <a:r>
              <a:rPr lang="tr-TR" dirty="0">
                <a:latin typeface="Courier New" panose="02070309020205020404" pitchFamily="49" charset="0"/>
                <a:cs typeface="Courier New" panose="02070309020205020404" pitchFamily="49" charset="0"/>
              </a:rPr>
              <a:t> = </a:t>
            </a:r>
            <a:r>
              <a:rPr lang="tr-TR" dirty="0" smtClean="0">
                <a:latin typeface="Courier New" panose="02070309020205020404" pitchFamily="49" charset="0"/>
                <a:cs typeface="Courier New" panose="02070309020205020404" pitchFamily="49" charset="0"/>
              </a:rPr>
              <a:t>10.5</a:t>
            </a:r>
            <a:r>
              <a:rPr lang="tr-TR" dirty="0">
                <a:latin typeface="Courier New" panose="02070309020205020404" pitchFamily="49" charset="0"/>
                <a:cs typeface="Courier New" panose="02070309020205020404" pitchFamily="49" charset="0"/>
              </a:rPr>
              <a:t>;</a:t>
            </a:r>
            <a:endParaRPr lang="tr-TR" dirty="0" smtClean="0">
              <a:latin typeface="Courier New" panose="02070309020205020404" pitchFamily="49" charset="0"/>
              <a:cs typeface="Courier New" panose="02070309020205020404" pitchFamily="49" charset="0"/>
            </a:endParaRPr>
          </a:p>
          <a:p>
            <a:endParaRPr lang="tr-TR"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6</a:t>
            </a:fld>
            <a:endParaRPr lang="en-US" dirty="0"/>
          </a:p>
        </p:txBody>
      </p:sp>
      <p:pic>
        <p:nvPicPr>
          <p:cNvPr id="6" name="Resi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8971" y="3840480"/>
            <a:ext cx="4335641" cy="2782488"/>
          </a:xfrm>
          <a:prstGeom prst="rect">
            <a:avLst/>
          </a:prstGeom>
        </p:spPr>
      </p:pic>
    </p:spTree>
    <p:extLst>
      <p:ext uri="{BB962C8B-B14F-4D97-AF65-F5344CB8AC3E}">
        <p14:creationId xmlns:p14="http://schemas.microsoft.com/office/powerpoint/2010/main" val="16764391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dirty="0"/>
              <a:t>Aritmetik Operatörler</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
        <p:nvSpPr>
          <p:cNvPr id="8" name="İçerik Yer Tutucusu 2">
            <a:extLst>
              <a:ext uri="{FF2B5EF4-FFF2-40B4-BE49-F238E27FC236}">
                <a16:creationId xmlns:a16="http://schemas.microsoft.com/office/drawing/2014/main" id="{F2A25E5B-E61F-42AF-BFF3-6EA49E8C2BEA}"/>
              </a:ext>
            </a:extLst>
          </p:cNvPr>
          <p:cNvSpPr>
            <a:spLocks noGrp="1"/>
          </p:cNvSpPr>
          <p:nvPr>
            <p:ph idx="1"/>
          </p:nvPr>
        </p:nvSpPr>
        <p:spPr>
          <a:xfrm>
            <a:off x="1151814" y="1620711"/>
            <a:ext cx="6624275" cy="5069954"/>
          </a:xfrm>
        </p:spPr>
        <p:txBody>
          <a:bodyPr>
            <a:normAutofit/>
          </a:bodyPr>
          <a:lstStyle/>
          <a:p>
            <a:pPr algn="just"/>
            <a:endParaRPr lang="tr-TR" dirty="0"/>
          </a:p>
          <a:p>
            <a:pPr algn="just"/>
            <a:r>
              <a:rPr lang="en-US" dirty="0" err="1"/>
              <a:t>Aritmetik</a:t>
            </a:r>
            <a:r>
              <a:rPr lang="en-US" dirty="0"/>
              <a:t> </a:t>
            </a:r>
            <a:r>
              <a:rPr lang="en-US" dirty="0" err="1"/>
              <a:t>operatörler</a:t>
            </a:r>
            <a:r>
              <a:rPr lang="en-US" dirty="0"/>
              <a:t> </a:t>
            </a:r>
            <a:r>
              <a:rPr lang="en-US" dirty="0" err="1"/>
              <a:t>isminden</a:t>
            </a:r>
            <a:r>
              <a:rPr lang="en-US" dirty="0"/>
              <a:t> de </a:t>
            </a:r>
            <a:r>
              <a:rPr lang="en-US" dirty="0" err="1"/>
              <a:t>anlaşılacağı</a:t>
            </a:r>
            <a:r>
              <a:rPr lang="en-US" dirty="0"/>
              <a:t> </a:t>
            </a:r>
            <a:r>
              <a:rPr lang="en-US" dirty="0" err="1"/>
              <a:t>üzere</a:t>
            </a:r>
            <a:r>
              <a:rPr lang="en-US" dirty="0"/>
              <a:t>, </a:t>
            </a:r>
            <a:r>
              <a:rPr lang="en-US" dirty="0" err="1"/>
              <a:t>matematiksel</a:t>
            </a:r>
            <a:r>
              <a:rPr lang="en-US" dirty="0"/>
              <a:t> </a:t>
            </a:r>
            <a:r>
              <a:rPr lang="en-US" dirty="0" err="1"/>
              <a:t>işlemleri</a:t>
            </a:r>
            <a:r>
              <a:rPr lang="en-US" dirty="0"/>
              <a:t> </a:t>
            </a:r>
            <a:r>
              <a:rPr lang="en-US" dirty="0" err="1"/>
              <a:t>gerçekleştirmek</a:t>
            </a:r>
            <a:r>
              <a:rPr lang="en-US" dirty="0"/>
              <a:t> </a:t>
            </a:r>
            <a:r>
              <a:rPr lang="en-US" dirty="0" err="1"/>
              <a:t>için</a:t>
            </a:r>
            <a:r>
              <a:rPr lang="en-US" dirty="0"/>
              <a:t> </a:t>
            </a:r>
            <a:r>
              <a:rPr lang="en-US" dirty="0" err="1"/>
              <a:t>kullanılan</a:t>
            </a:r>
            <a:r>
              <a:rPr lang="en-US" dirty="0"/>
              <a:t> </a:t>
            </a:r>
            <a:r>
              <a:rPr lang="en-US" dirty="0" err="1"/>
              <a:t>operatör</a:t>
            </a:r>
            <a:r>
              <a:rPr lang="en-US" dirty="0"/>
              <a:t> </a:t>
            </a:r>
            <a:r>
              <a:rPr lang="en-US" dirty="0" err="1"/>
              <a:t>türüdür</a:t>
            </a:r>
            <a:r>
              <a:rPr lang="en-US" dirty="0"/>
              <a:t>. </a:t>
            </a:r>
            <a:r>
              <a:rPr lang="tr-TR" dirty="0"/>
              <a:t>Aritmetik operatörler aldığı sayısal değeri operatör sembolüne göre işleyip geriye tek bir değer döndürürler.  </a:t>
            </a:r>
            <a:endParaRPr lang="tr-TR" dirty="0" smtClean="0"/>
          </a:p>
          <a:p>
            <a:pPr algn="just"/>
            <a:r>
              <a:rPr lang="tr-TR" dirty="0" smtClean="0"/>
              <a:t>Standart </a:t>
            </a:r>
            <a:r>
              <a:rPr lang="tr-TR" dirty="0"/>
              <a:t>aritmetik </a:t>
            </a:r>
            <a:r>
              <a:rPr lang="tr-TR" dirty="0" smtClean="0"/>
              <a:t>operatörler:</a:t>
            </a:r>
          </a:p>
          <a:p>
            <a:pPr marL="0" indent="0" algn="just">
              <a:buNone/>
            </a:pPr>
            <a:r>
              <a:rPr lang="tr-TR" dirty="0" smtClean="0"/>
              <a:t>	</a:t>
            </a:r>
            <a:r>
              <a:rPr lang="en-US" dirty="0"/>
              <a:t> (+) </a:t>
            </a:r>
            <a:r>
              <a:rPr lang="en-US" dirty="0" err="1"/>
              <a:t>Ekleme</a:t>
            </a:r>
            <a:r>
              <a:rPr lang="en-US" dirty="0"/>
              <a:t> </a:t>
            </a:r>
            <a:r>
              <a:rPr lang="en-US" dirty="0" err="1" smtClean="0"/>
              <a:t>yani</a:t>
            </a:r>
            <a:r>
              <a:rPr lang="en-US" dirty="0" smtClean="0"/>
              <a:t> </a:t>
            </a:r>
            <a:r>
              <a:rPr lang="en-US" dirty="0" err="1"/>
              <a:t>toplama</a:t>
            </a:r>
            <a:r>
              <a:rPr lang="en-US" dirty="0"/>
              <a:t> </a:t>
            </a:r>
            <a:r>
              <a:rPr lang="en-US" dirty="0" err="1"/>
              <a:t>işlemleri</a:t>
            </a:r>
            <a:r>
              <a:rPr lang="en-US" dirty="0"/>
              <a:t> </a:t>
            </a:r>
            <a:r>
              <a:rPr lang="en-US" dirty="0" err="1"/>
              <a:t>için</a:t>
            </a:r>
            <a:r>
              <a:rPr lang="en-US" dirty="0"/>
              <a:t> </a:t>
            </a:r>
            <a:r>
              <a:rPr lang="en-US" dirty="0" err="1"/>
              <a:t>kullanılır</a:t>
            </a:r>
            <a:r>
              <a:rPr lang="en-US" dirty="0"/>
              <a:t>.</a:t>
            </a:r>
          </a:p>
          <a:p>
            <a:pPr marL="0" indent="0" algn="just">
              <a:buNone/>
            </a:pPr>
            <a:r>
              <a:rPr lang="tr-TR" dirty="0" smtClean="0"/>
              <a:t>	</a:t>
            </a:r>
            <a:r>
              <a:rPr lang="en-US" dirty="0"/>
              <a:t> (-) </a:t>
            </a:r>
            <a:r>
              <a:rPr lang="en-US" dirty="0" err="1"/>
              <a:t>Çıkarma</a:t>
            </a:r>
            <a:r>
              <a:rPr lang="en-US" dirty="0"/>
              <a:t> </a:t>
            </a:r>
            <a:r>
              <a:rPr lang="en-US" dirty="0" err="1" smtClean="0"/>
              <a:t>işlemleri</a:t>
            </a:r>
            <a:r>
              <a:rPr lang="en-US" dirty="0" smtClean="0"/>
              <a:t> </a:t>
            </a:r>
            <a:r>
              <a:rPr lang="en-US" dirty="0" err="1"/>
              <a:t>için</a:t>
            </a:r>
            <a:r>
              <a:rPr lang="en-US" dirty="0"/>
              <a:t> </a:t>
            </a:r>
            <a:r>
              <a:rPr lang="en-US" dirty="0" err="1"/>
              <a:t>kullanılır</a:t>
            </a:r>
            <a:r>
              <a:rPr lang="en-US" dirty="0"/>
              <a:t>.</a:t>
            </a:r>
          </a:p>
          <a:p>
            <a:pPr marL="0" indent="0" algn="just">
              <a:buNone/>
            </a:pPr>
            <a:r>
              <a:rPr lang="tr-TR" dirty="0" smtClean="0"/>
              <a:t>	</a:t>
            </a:r>
            <a:r>
              <a:rPr lang="en-US" dirty="0"/>
              <a:t> (*) </a:t>
            </a:r>
            <a:r>
              <a:rPr lang="en-US" dirty="0" err="1"/>
              <a:t>Çarpma</a:t>
            </a:r>
            <a:r>
              <a:rPr lang="en-US" dirty="0"/>
              <a:t> </a:t>
            </a:r>
            <a:r>
              <a:rPr lang="en-US" dirty="0" err="1" smtClean="0"/>
              <a:t>işlemleri</a:t>
            </a:r>
            <a:r>
              <a:rPr lang="en-US" dirty="0" smtClean="0"/>
              <a:t> </a:t>
            </a:r>
            <a:r>
              <a:rPr lang="en-US" dirty="0" err="1"/>
              <a:t>için</a:t>
            </a:r>
            <a:r>
              <a:rPr lang="en-US" dirty="0"/>
              <a:t> </a:t>
            </a:r>
            <a:r>
              <a:rPr lang="en-US" dirty="0" err="1"/>
              <a:t>kullanılır</a:t>
            </a:r>
            <a:r>
              <a:rPr lang="en-US" dirty="0"/>
              <a:t>.</a:t>
            </a:r>
          </a:p>
          <a:p>
            <a:pPr marL="0" indent="0" algn="just">
              <a:buNone/>
            </a:pPr>
            <a:r>
              <a:rPr lang="tr-TR" dirty="0" smtClean="0"/>
              <a:t>	</a:t>
            </a:r>
            <a:r>
              <a:rPr lang="en-US" dirty="0"/>
              <a:t> (/) </a:t>
            </a:r>
            <a:r>
              <a:rPr lang="en-US" dirty="0" err="1"/>
              <a:t>Bölme</a:t>
            </a:r>
            <a:r>
              <a:rPr lang="en-US" dirty="0"/>
              <a:t> </a:t>
            </a:r>
            <a:r>
              <a:rPr lang="en-US" dirty="0" err="1" smtClean="0"/>
              <a:t>işlemleri</a:t>
            </a:r>
            <a:r>
              <a:rPr lang="en-US" dirty="0" smtClean="0"/>
              <a:t> </a:t>
            </a:r>
            <a:r>
              <a:rPr lang="en-US" dirty="0" err="1"/>
              <a:t>için</a:t>
            </a:r>
            <a:r>
              <a:rPr lang="en-US" dirty="0"/>
              <a:t> </a:t>
            </a:r>
            <a:r>
              <a:rPr lang="en-US" dirty="0" err="1"/>
              <a:t>kullanılır</a:t>
            </a:r>
            <a:r>
              <a:rPr lang="en-US" dirty="0"/>
              <a:t>.</a:t>
            </a:r>
          </a:p>
          <a:p>
            <a:pPr marL="0" indent="0" algn="just">
              <a:buNone/>
            </a:pPr>
            <a:r>
              <a:rPr lang="tr-TR" dirty="0" smtClean="0"/>
              <a:t>	</a:t>
            </a:r>
            <a:r>
              <a:rPr lang="en-US" dirty="0"/>
              <a:t> (%) Mod Alma </a:t>
            </a:r>
            <a:r>
              <a:rPr lang="en-US" dirty="0" err="1" smtClean="0"/>
              <a:t>işlem</a:t>
            </a:r>
            <a:r>
              <a:rPr lang="en-US" dirty="0" smtClean="0"/>
              <a:t> </a:t>
            </a:r>
            <a:r>
              <a:rPr lang="en-US" dirty="0" err="1"/>
              <a:t>sonucunda</a:t>
            </a:r>
            <a:r>
              <a:rPr lang="en-US" dirty="0"/>
              <a:t> </a:t>
            </a:r>
            <a:r>
              <a:rPr lang="en-US" dirty="0" err="1"/>
              <a:t>ortaya</a:t>
            </a:r>
            <a:r>
              <a:rPr lang="en-US" dirty="0"/>
              <a:t> </a:t>
            </a:r>
            <a:r>
              <a:rPr lang="en-US" dirty="0" err="1"/>
              <a:t>çıkan</a:t>
            </a:r>
            <a:r>
              <a:rPr lang="en-US" dirty="0"/>
              <a:t> </a:t>
            </a:r>
            <a:endParaRPr lang="tr-TR" dirty="0" smtClean="0"/>
          </a:p>
          <a:p>
            <a:pPr marL="0" indent="0" algn="just">
              <a:buNone/>
            </a:pPr>
            <a:r>
              <a:rPr lang="tr-TR" dirty="0"/>
              <a:t> </a:t>
            </a:r>
            <a:r>
              <a:rPr lang="tr-TR" dirty="0" smtClean="0"/>
              <a:t>        </a:t>
            </a:r>
            <a:r>
              <a:rPr lang="en-US" dirty="0" err="1" smtClean="0"/>
              <a:t>kalan</a:t>
            </a:r>
            <a:r>
              <a:rPr lang="en-US" dirty="0" smtClean="0"/>
              <a:t> </a:t>
            </a:r>
            <a:r>
              <a:rPr lang="en-US" dirty="0" err="1"/>
              <a:t>değerini</a:t>
            </a:r>
            <a:r>
              <a:rPr lang="en-US" dirty="0"/>
              <a:t> </a:t>
            </a:r>
            <a:r>
              <a:rPr lang="en-US" dirty="0" err="1"/>
              <a:t>verir</a:t>
            </a:r>
            <a:r>
              <a:rPr lang="en-US" dirty="0"/>
              <a:t>.</a:t>
            </a:r>
          </a:p>
        </p:txBody>
      </p:sp>
      <p:pic>
        <p:nvPicPr>
          <p:cNvPr id="5" name="Resim 4"/>
          <p:cNvPicPr>
            <a:picLocks noChangeAspect="1"/>
          </p:cNvPicPr>
          <p:nvPr/>
        </p:nvPicPr>
        <p:blipFill>
          <a:blip r:embed="rId2"/>
          <a:stretch>
            <a:fillRect/>
          </a:stretch>
        </p:blipFill>
        <p:spPr>
          <a:xfrm>
            <a:off x="8185649" y="1722120"/>
            <a:ext cx="3196785" cy="2930902"/>
          </a:xfrm>
          <a:prstGeom prst="rect">
            <a:avLst/>
          </a:prstGeom>
        </p:spPr>
      </p:pic>
      <p:pic>
        <p:nvPicPr>
          <p:cNvPr id="3" name="Resi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7527" y="4963886"/>
            <a:ext cx="4754809" cy="1726779"/>
          </a:xfrm>
          <a:prstGeom prst="rect">
            <a:avLst/>
          </a:prstGeom>
        </p:spPr>
      </p:pic>
    </p:spTree>
    <p:extLst>
      <p:ext uri="{BB962C8B-B14F-4D97-AF65-F5344CB8AC3E}">
        <p14:creationId xmlns:p14="http://schemas.microsoft.com/office/powerpoint/2010/main" val="12917462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Aritmetik Operatörler Uygulama Örneği</a:t>
            </a:r>
            <a:endParaRPr lang="tr-TR" dirty="0"/>
          </a:p>
        </p:txBody>
      </p:sp>
      <p:sp>
        <p:nvSpPr>
          <p:cNvPr id="4" name="Slayt Numarası Yer Tutucusu 3"/>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6" name="Resim 5"/>
          <p:cNvPicPr>
            <a:picLocks noChangeAspect="1"/>
          </p:cNvPicPr>
          <p:nvPr/>
        </p:nvPicPr>
        <p:blipFill>
          <a:blip r:embed="rId2"/>
          <a:stretch>
            <a:fillRect/>
          </a:stretch>
        </p:blipFill>
        <p:spPr>
          <a:xfrm>
            <a:off x="1311580" y="1438485"/>
            <a:ext cx="6225690" cy="3102539"/>
          </a:xfrm>
          <a:prstGeom prst="rect">
            <a:avLst/>
          </a:prstGeom>
        </p:spPr>
      </p:pic>
      <p:pic>
        <p:nvPicPr>
          <p:cNvPr id="8" name="Resim 7"/>
          <p:cNvPicPr>
            <a:picLocks noChangeAspect="1"/>
          </p:cNvPicPr>
          <p:nvPr/>
        </p:nvPicPr>
        <p:blipFill>
          <a:blip r:embed="rId3"/>
          <a:stretch>
            <a:fillRect/>
          </a:stretch>
        </p:blipFill>
        <p:spPr>
          <a:xfrm>
            <a:off x="1311578" y="4579840"/>
            <a:ext cx="6225691" cy="2113927"/>
          </a:xfrm>
          <a:prstGeom prst="rect">
            <a:avLst/>
          </a:prstGeom>
        </p:spPr>
      </p:pic>
      <p:pic>
        <p:nvPicPr>
          <p:cNvPr id="10" name="İçerik Yer Tutucusu 9"/>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803616" y="1438485"/>
            <a:ext cx="4122772" cy="2718514"/>
          </a:xfrm>
        </p:spPr>
      </p:pic>
      <p:pic>
        <p:nvPicPr>
          <p:cNvPr id="7" name="Resim 6"/>
          <p:cNvPicPr>
            <a:picLocks noChangeAspect="1"/>
          </p:cNvPicPr>
          <p:nvPr/>
        </p:nvPicPr>
        <p:blipFill>
          <a:blip r:embed="rId5"/>
          <a:stretch>
            <a:fillRect/>
          </a:stretch>
        </p:blipFill>
        <p:spPr>
          <a:xfrm>
            <a:off x="7803615" y="4420470"/>
            <a:ext cx="4122773" cy="2273297"/>
          </a:xfrm>
          <a:prstGeom prst="rect">
            <a:avLst/>
          </a:prstGeom>
        </p:spPr>
      </p:pic>
    </p:spTree>
    <p:extLst>
      <p:ext uri="{BB962C8B-B14F-4D97-AF65-F5344CB8AC3E}">
        <p14:creationId xmlns:p14="http://schemas.microsoft.com/office/powerpoint/2010/main" val="6500545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698171" y="512462"/>
            <a:ext cx="10110651" cy="1280890"/>
          </a:xfrm>
        </p:spPr>
        <p:txBody>
          <a:bodyPr/>
          <a:lstStyle/>
          <a:p>
            <a:r>
              <a:rPr lang="tr-TR" dirty="0" smtClean="0"/>
              <a:t>Aritmetiksel Bitişik(Birleşik) Atama </a:t>
            </a:r>
            <a:r>
              <a:rPr lang="tr-TR" dirty="0"/>
              <a:t>Operatörleri</a:t>
            </a:r>
          </a:p>
        </p:txBody>
      </p:sp>
      <p:sp>
        <p:nvSpPr>
          <p:cNvPr id="3" name="İçerik Yer Tutucusu 2"/>
          <p:cNvSpPr>
            <a:spLocks noGrp="1"/>
          </p:cNvSpPr>
          <p:nvPr>
            <p:ph idx="1"/>
          </p:nvPr>
        </p:nvSpPr>
        <p:spPr>
          <a:xfrm>
            <a:off x="1018904" y="1402080"/>
            <a:ext cx="10789918" cy="2569029"/>
          </a:xfrm>
        </p:spPr>
        <p:txBody>
          <a:bodyPr>
            <a:noAutofit/>
          </a:bodyPr>
          <a:lstStyle/>
          <a:p>
            <a:pPr marL="0" indent="0" algn="just">
              <a:buNone/>
            </a:pPr>
            <a:r>
              <a:rPr lang="tr-TR" sz="1600" dirty="0"/>
              <a:t>Bir değişkeni başka bir değişkene atamak </a:t>
            </a:r>
            <a:r>
              <a:rPr lang="tr-TR" sz="1600" dirty="0" smtClean="0"/>
              <a:t>ya da  </a:t>
            </a:r>
            <a:r>
              <a:rPr lang="tr-TR" sz="1600" dirty="0"/>
              <a:t>bir değişkene bir veri atamak için kullanılır. Atama operatörleri kullanılırken, aynı zamanda aritmetik operatörler de kullanılabilir. </a:t>
            </a:r>
            <a:endParaRPr lang="tr-TR" sz="1600" dirty="0" smtClean="0"/>
          </a:p>
          <a:p>
            <a:pPr marL="0" indent="0" algn="just">
              <a:buNone/>
            </a:pPr>
            <a:r>
              <a:rPr lang="tr-TR" sz="1600" b="1" dirty="0" smtClean="0"/>
              <a:t>+= </a:t>
            </a:r>
            <a:r>
              <a:rPr lang="tr-TR" sz="1600" b="1" dirty="0"/>
              <a:t>Operatörü: </a:t>
            </a:r>
            <a:r>
              <a:rPr lang="tr-TR" sz="1600" dirty="0"/>
              <a:t>Solda bulunan değere, kendi değerini ekleyerek tekrar soldaki değere atamasını gerçekleştirir.</a:t>
            </a:r>
          </a:p>
          <a:p>
            <a:pPr marL="0" indent="0" algn="just">
              <a:buNone/>
            </a:pPr>
            <a:r>
              <a:rPr lang="tr-TR" sz="1600" b="1" dirty="0"/>
              <a:t>-= Operatörü: </a:t>
            </a:r>
            <a:r>
              <a:rPr lang="tr-TR" sz="1600" dirty="0"/>
              <a:t>Solda atanan değerden, sağdaki değeri çıkararak tekrar solda yer alan değere atama gerçekleştirir.</a:t>
            </a:r>
          </a:p>
          <a:p>
            <a:pPr marL="0" indent="0" algn="just">
              <a:buNone/>
            </a:pPr>
            <a:r>
              <a:rPr lang="tr-TR" sz="1600" b="1" dirty="0"/>
              <a:t>*= </a:t>
            </a:r>
            <a:r>
              <a:rPr lang="tr-TR" sz="1600" b="1" dirty="0" smtClean="0"/>
              <a:t>Operatörü: </a:t>
            </a:r>
            <a:r>
              <a:rPr lang="tr-TR" sz="1600" dirty="0" smtClean="0"/>
              <a:t>Soldaki </a:t>
            </a:r>
            <a:r>
              <a:rPr lang="tr-TR" sz="1600" dirty="0"/>
              <a:t>değeri, sağda yer alan değer ile çarparak tekrar soldaki değere atamasını gerçekleştirir.</a:t>
            </a:r>
          </a:p>
          <a:p>
            <a:pPr marL="0" indent="0" algn="just">
              <a:buNone/>
            </a:pPr>
            <a:r>
              <a:rPr lang="tr-TR" sz="1600" b="1" dirty="0"/>
              <a:t>/= Operatörü: </a:t>
            </a:r>
            <a:r>
              <a:rPr lang="tr-TR" sz="1600" dirty="0"/>
              <a:t>Diğer operatörlerde olduğu gibi soldaki değeri, sağdaki değere bölerek sonucu tekrar soldaki değere atar.</a:t>
            </a:r>
          </a:p>
        </p:txBody>
      </p:sp>
      <p:sp>
        <p:nvSpPr>
          <p:cNvPr id="4" name="Slayt Numarası Yer Tutucusu 3"/>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5" name="Resim 4"/>
          <p:cNvPicPr>
            <a:picLocks noChangeAspect="1"/>
          </p:cNvPicPr>
          <p:nvPr/>
        </p:nvPicPr>
        <p:blipFill>
          <a:blip r:embed="rId2"/>
          <a:stretch>
            <a:fillRect/>
          </a:stretch>
        </p:blipFill>
        <p:spPr>
          <a:xfrm>
            <a:off x="5114851" y="4503138"/>
            <a:ext cx="6693971" cy="1884463"/>
          </a:xfrm>
          <a:prstGeom prst="rect">
            <a:avLst/>
          </a:prstGeom>
        </p:spPr>
      </p:pic>
      <p:sp>
        <p:nvSpPr>
          <p:cNvPr id="6" name="Metin kutusu 5"/>
          <p:cNvSpPr txBox="1"/>
          <p:nvPr/>
        </p:nvSpPr>
        <p:spPr>
          <a:xfrm>
            <a:off x="1018904" y="4660539"/>
            <a:ext cx="3965318" cy="1569660"/>
          </a:xfrm>
          <a:prstGeom prst="rect">
            <a:avLst/>
          </a:prstGeom>
          <a:noFill/>
        </p:spPr>
        <p:txBody>
          <a:bodyPr wrap="square" rtlCol="0">
            <a:spAutoFit/>
          </a:bodyPr>
          <a:lstStyle/>
          <a:p>
            <a:pPr algn="just"/>
            <a:r>
              <a:rPr lang="tr-TR" sz="1600" dirty="0">
                <a:solidFill>
                  <a:schemeClr val="tx1">
                    <a:lumMod val="75000"/>
                    <a:lumOff val="25000"/>
                  </a:schemeClr>
                </a:solidFill>
              </a:rPr>
              <a:t>Tabloda atama operatörleri bitişik halinde kullanımıyla </a:t>
            </a:r>
            <a:r>
              <a:rPr lang="tr-TR" sz="1600" dirty="0" smtClean="0">
                <a:solidFill>
                  <a:schemeClr val="tx1">
                    <a:lumMod val="75000"/>
                    <a:lumOff val="25000"/>
                  </a:schemeClr>
                </a:solidFill>
              </a:rPr>
              <a:t>diğer şeklindeki  kullanıma da </a:t>
            </a:r>
            <a:r>
              <a:rPr lang="tr-TR" sz="1600" dirty="0">
                <a:solidFill>
                  <a:schemeClr val="tx1">
                    <a:lumMod val="75000"/>
                    <a:lumOff val="25000"/>
                  </a:schemeClr>
                </a:solidFill>
              </a:rPr>
              <a:t>alternatiftir. Böyle bir kullanım, özellikle uzun kodlama satırlarından kurtulmak için geliştirilmiş bir </a:t>
            </a:r>
            <a:r>
              <a:rPr lang="tr-TR" sz="1600" dirty="0" smtClean="0">
                <a:solidFill>
                  <a:schemeClr val="tx1">
                    <a:lumMod val="75000"/>
                    <a:lumOff val="25000"/>
                  </a:schemeClr>
                </a:solidFill>
              </a:rPr>
              <a:t>yöntemdir.</a:t>
            </a:r>
            <a:endParaRPr lang="tr-TR" sz="1600" dirty="0"/>
          </a:p>
        </p:txBody>
      </p:sp>
    </p:spTree>
    <p:extLst>
      <p:ext uri="{BB962C8B-B14F-4D97-AF65-F5344CB8AC3E}">
        <p14:creationId xmlns:p14="http://schemas.microsoft.com/office/powerpoint/2010/main" val="442812264"/>
      </p:ext>
    </p:extLst>
  </p:cSld>
  <p:clrMapOvr>
    <a:masterClrMapping/>
  </p:clrMapOvr>
  <p:timing>
    <p:tnLst>
      <p:par>
        <p:cTn id="1" dur="indefinite" restart="never" nodeType="tmRoot"/>
      </p:par>
    </p:tnLst>
  </p:timing>
</p:sld>
</file>

<file path=ppt/theme/theme1.xml><?xml version="1.0" encoding="utf-8"?>
<a:theme xmlns:a="http://schemas.openxmlformats.org/drawingml/2006/main" name="Duman">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2054</TotalTime>
  <Words>2051</Words>
  <Application>Microsoft Office PowerPoint</Application>
  <PresentationFormat>Geniş ekran</PresentationFormat>
  <Paragraphs>192</Paragraphs>
  <Slides>24</Slides>
  <Notes>0</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24</vt:i4>
      </vt:variant>
    </vt:vector>
  </HeadingPairs>
  <TitlesOfParts>
    <vt:vector size="30" baseType="lpstr">
      <vt:lpstr>Arial</vt:lpstr>
      <vt:lpstr>Calibri</vt:lpstr>
      <vt:lpstr>Century Gothic</vt:lpstr>
      <vt:lpstr>Courier New</vt:lpstr>
      <vt:lpstr>Wingdings 3</vt:lpstr>
      <vt:lpstr>Duman</vt:lpstr>
      <vt:lpstr>Java’da Operatörler</vt:lpstr>
      <vt:lpstr>İçindekiler</vt:lpstr>
      <vt:lpstr>Java’da Operatörler </vt:lpstr>
      <vt:lpstr>Java’da Operatörler ( devam ) </vt:lpstr>
      <vt:lpstr>Operatör Çeşitleri</vt:lpstr>
      <vt:lpstr>Atama Operatörü</vt:lpstr>
      <vt:lpstr>Aritmetik Operatörler</vt:lpstr>
      <vt:lpstr>Aritmetik Operatörler Uygulama Örneği</vt:lpstr>
      <vt:lpstr>Aritmetiksel Bitişik(Birleşik) Atama Operatörleri</vt:lpstr>
      <vt:lpstr>Aritmetiksel Bitişik(Birleşik) Atama Operatörleri</vt:lpstr>
      <vt:lpstr>Aritmetik Operatörlerde Sıfıra Bölme Hatası</vt:lpstr>
      <vt:lpstr>Aritmetiksel Metin ( String ) Birleştirme</vt:lpstr>
      <vt:lpstr>Artırma ve Azaltma Operatörleri</vt:lpstr>
      <vt:lpstr>Artırma ve Azaltma Operatör Uygulama Örneği</vt:lpstr>
      <vt:lpstr> Karşılaştırma (İlişkisel) Operatörleri</vt:lpstr>
      <vt:lpstr>Karşılaştırma Operatörleri Uygulama Örneği </vt:lpstr>
      <vt:lpstr>Mantıksal Operatörler</vt:lpstr>
      <vt:lpstr>Mantıksal Operatörler Uygulama Örneği </vt:lpstr>
      <vt:lpstr>Bit Düzeyinde Operatörler</vt:lpstr>
      <vt:lpstr>Bit Düzeyinde Operatörler Örnek Uygulama</vt:lpstr>
      <vt:lpstr>Operatörlerin Çalışma Önceliği</vt:lpstr>
      <vt:lpstr>Sonuç</vt:lpstr>
      <vt:lpstr>Kaynaklar</vt:lpstr>
      <vt:lpstr>İlginiz için teşekkürler…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Soyutlama Nedir?</dc:title>
  <dc:creator>İsmail KIRBAŞ</dc:creator>
  <cp:lastModifiedBy>LENOVO</cp:lastModifiedBy>
  <cp:revision>120</cp:revision>
  <dcterms:created xsi:type="dcterms:W3CDTF">2020-04-15T07:57:29Z</dcterms:created>
  <dcterms:modified xsi:type="dcterms:W3CDTF">2021-05-30T20:32:50Z</dcterms:modified>
</cp:coreProperties>
</file>